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57" r:id="rId8"/>
    <p:sldId id="263" r:id="rId9"/>
    <p:sldId id="287" r:id="rId10"/>
    <p:sldId id="265" r:id="rId11"/>
    <p:sldId id="289" r:id="rId12"/>
    <p:sldId id="290" r:id="rId13"/>
    <p:sldId id="28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66" r:id="rId32"/>
    <p:sldId id="285" r:id="rId33"/>
    <p:sldId id="286" r:id="rId34"/>
    <p:sldId id="264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30F-E16C-084B-8E3A-FE895E8F9947}" type="datetimeFigureOut">
              <a:rPr lang="en-US" smtClean="0"/>
              <a:t>26/02/15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43D-FB3B-6246-9AB5-EE44FB124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5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30F-E16C-084B-8E3A-FE895E8F9947}" type="datetimeFigureOut">
              <a:rPr lang="en-US" smtClean="0"/>
              <a:t>26/02/15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43D-FB3B-6246-9AB5-EE44FB124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3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30F-E16C-084B-8E3A-FE895E8F9947}" type="datetimeFigureOut">
              <a:rPr lang="en-US" smtClean="0"/>
              <a:t>26/02/15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43D-FB3B-6246-9AB5-EE44FB124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1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30F-E16C-084B-8E3A-FE895E8F9947}" type="datetimeFigureOut">
              <a:rPr lang="en-US" smtClean="0"/>
              <a:t>26/02/15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43D-FB3B-6246-9AB5-EE44FB124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18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30F-E16C-084B-8E3A-FE895E8F9947}" type="datetimeFigureOut">
              <a:rPr lang="en-US" smtClean="0"/>
              <a:t>26/02/15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43D-FB3B-6246-9AB5-EE44FB124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40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30F-E16C-084B-8E3A-FE895E8F9947}" type="datetimeFigureOut">
              <a:rPr lang="en-US" smtClean="0"/>
              <a:t>26/02/15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43D-FB3B-6246-9AB5-EE44FB124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7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30F-E16C-084B-8E3A-FE895E8F9947}" type="datetimeFigureOut">
              <a:rPr lang="en-US" smtClean="0"/>
              <a:t>26/02/15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43D-FB3B-6246-9AB5-EE44FB124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57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30F-E16C-084B-8E3A-FE895E8F9947}" type="datetimeFigureOut">
              <a:rPr lang="en-US" smtClean="0"/>
              <a:t>26/02/15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43D-FB3B-6246-9AB5-EE44FB124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1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30F-E16C-084B-8E3A-FE895E8F9947}" type="datetimeFigureOut">
              <a:rPr lang="en-US" smtClean="0"/>
              <a:t>26/02/15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43D-FB3B-6246-9AB5-EE44FB124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1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30F-E16C-084B-8E3A-FE895E8F9947}" type="datetimeFigureOut">
              <a:rPr lang="en-US" smtClean="0"/>
              <a:t>26/02/15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43D-FB3B-6246-9AB5-EE44FB124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3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30F-E16C-084B-8E3A-FE895E8F9947}" type="datetimeFigureOut">
              <a:rPr lang="en-US" smtClean="0"/>
              <a:t>26/02/15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43D-FB3B-6246-9AB5-EE44FB124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93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6530F-E16C-084B-8E3A-FE895E8F9947}" type="datetimeFigureOut">
              <a:rPr lang="en-US" smtClean="0"/>
              <a:t>26/02/15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243D-FB3B-6246-9AB5-EE44FB124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ech.bmj.com/search?author1=M+Petticrew&amp;sortspec=date&amp;submit=Submit" TargetMode="External"/><Relationship Id="rId3" Type="http://schemas.openxmlformats.org/officeDocument/2006/relationships/hyperlink" Target="http://jech.bmj.com/content/57/7/527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with Digital Research 2015</a:t>
            </a:r>
            <a:br>
              <a:rPr lang="en-GB" dirty="0" smtClean="0"/>
            </a:br>
            <a:r>
              <a:rPr lang="en-GB" dirty="0" smtClean="0"/>
              <a:t>Week 1</a:t>
            </a:r>
            <a:br>
              <a:rPr lang="en-GB" dirty="0" smtClean="0"/>
            </a:br>
            <a:r>
              <a:rPr lang="en-GB" dirty="0" smtClean="0"/>
              <a:t>The Use of Research and Evidence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MUDR</a:t>
            </a:r>
          </a:p>
          <a:p>
            <a:r>
              <a:rPr lang="en-GB" dirty="0" smtClean="0"/>
              <a:t>James Stewart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40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Research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From Reading: Social and political process</a:t>
            </a:r>
          </a:p>
          <a:p>
            <a:pPr marL="0" indent="0">
              <a:buNone/>
            </a:pPr>
            <a:r>
              <a:rPr lang="en-GB" dirty="0" smtClean="0"/>
              <a:t>“Knowledge Utilisation” has a long history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Many ways to explore use of Research:</a:t>
            </a:r>
          </a:p>
          <a:p>
            <a:pPr marL="0" indent="0">
              <a:buNone/>
            </a:pPr>
            <a:r>
              <a:rPr lang="en-GB" dirty="0" smtClean="0"/>
              <a:t>E.g. (Weiss, UNESCO) </a:t>
            </a:r>
          </a:p>
          <a:p>
            <a:r>
              <a:rPr lang="en-GB" dirty="0" smtClean="0"/>
              <a:t>Characteristics of the research and the researchers who conduct it</a:t>
            </a:r>
          </a:p>
          <a:p>
            <a:r>
              <a:rPr lang="en-GB" dirty="0" smtClean="0"/>
              <a:t>Characteristics of modes of dissemination or linkage between researchers and the policy arena</a:t>
            </a:r>
          </a:p>
          <a:p>
            <a:r>
              <a:rPr lang="en-GB" dirty="0" smtClean="0"/>
              <a:t>Characteristics of potential user groups</a:t>
            </a:r>
          </a:p>
          <a:p>
            <a:r>
              <a:rPr lang="en-GB" dirty="0" smtClean="0"/>
              <a:t>Characteristics of the political domain that the research enters</a:t>
            </a:r>
          </a:p>
          <a:p>
            <a:endParaRPr lang="en-GB" dirty="0" smtClean="0"/>
          </a:p>
          <a:p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4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Carol Weiss 1979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6392"/>
          </a:xfrm>
        </p:spPr>
        <p:txBody>
          <a:bodyPr>
            <a:normAutofit fontScale="92500" lnSpcReduction="20000"/>
          </a:bodyPr>
          <a:lstStyle/>
          <a:p>
            <a:pPr marL="1257300" lvl="3" indent="0">
              <a:buNone/>
            </a:pPr>
            <a:r>
              <a:rPr lang="en-US" sz="3400" dirty="0" smtClean="0"/>
              <a:t>(1) The knowledge-driven model</a:t>
            </a:r>
            <a:endParaRPr lang="en-GB" sz="3400" dirty="0" smtClean="0"/>
          </a:p>
          <a:p>
            <a:pPr marL="1257300" lvl="3" indent="0">
              <a:buNone/>
            </a:pPr>
            <a:r>
              <a:rPr lang="en-US" sz="3400" b="1" dirty="0" smtClean="0"/>
              <a:t> </a:t>
            </a:r>
            <a:r>
              <a:rPr lang="en-US" sz="3400" dirty="0" smtClean="0"/>
              <a:t>(2) The problem-solving model</a:t>
            </a:r>
            <a:endParaRPr lang="en-GB" sz="3400" dirty="0" smtClean="0"/>
          </a:p>
          <a:p>
            <a:pPr marL="1257300" lvl="3" indent="0">
              <a:buNone/>
            </a:pPr>
            <a:r>
              <a:rPr lang="en-US" sz="3400" dirty="0" smtClean="0"/>
              <a:t> (3) The interactive model</a:t>
            </a:r>
            <a:endParaRPr lang="en-GB" sz="3400" dirty="0" smtClean="0"/>
          </a:p>
          <a:p>
            <a:pPr marL="1257300" lvl="3" indent="0">
              <a:buNone/>
            </a:pPr>
            <a:r>
              <a:rPr lang="en-US" sz="3400" dirty="0" smtClean="0"/>
              <a:t> (4) The political model</a:t>
            </a:r>
            <a:endParaRPr lang="en-GB" sz="3400" dirty="0" smtClean="0"/>
          </a:p>
          <a:p>
            <a:pPr marL="1257300" lvl="3" indent="0">
              <a:buNone/>
            </a:pPr>
            <a:r>
              <a:rPr lang="en-US" sz="3400" dirty="0" smtClean="0"/>
              <a:t> (5) The tactical model</a:t>
            </a:r>
            <a:endParaRPr lang="en-GB" sz="3400" dirty="0" smtClean="0"/>
          </a:p>
          <a:p>
            <a:pPr marL="1257300" lvl="3" indent="0">
              <a:buNone/>
            </a:pPr>
            <a:r>
              <a:rPr lang="en-US" sz="3400" dirty="0" smtClean="0"/>
              <a:t> (6) The enlightenment model</a:t>
            </a:r>
            <a:endParaRPr lang="en-GB" sz="3400" dirty="0" smtClean="0"/>
          </a:p>
          <a:p>
            <a:pPr marL="1257300" lvl="3" indent="0">
              <a:buNone/>
            </a:pPr>
            <a:r>
              <a:rPr lang="en-US" sz="3400" b="1" dirty="0" smtClean="0"/>
              <a:t> </a:t>
            </a:r>
            <a:r>
              <a:rPr lang="en-US" sz="3400" dirty="0" smtClean="0"/>
              <a:t>(7) Research as part of the intellectual enterprise of society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How is research used in your field? </a:t>
            </a:r>
          </a:p>
          <a:p>
            <a:pPr marL="0" indent="0" algn="ctr">
              <a:buNone/>
            </a:pPr>
            <a:r>
              <a:rPr lang="en-GB" sz="2300" dirty="0" smtClean="0"/>
              <a:t>Reflection: 2 </a:t>
            </a:r>
            <a:r>
              <a:rPr lang="en-GB" sz="2300" dirty="0"/>
              <a:t>examples of different uses of research and evidence you are familiar with (provide links, documents </a:t>
            </a:r>
            <a:r>
              <a:rPr lang="en-GB" sz="2300" dirty="0" err="1"/>
              <a:t>etc</a:t>
            </a:r>
            <a:r>
              <a:rPr lang="en-GB" sz="2300" dirty="0"/>
              <a:t>), </a:t>
            </a:r>
            <a:endParaRPr lang="en-GB" sz="2300" dirty="0" smtClean="0"/>
          </a:p>
          <a:p>
            <a:pPr marL="0" indent="0" algn="ctr">
              <a:buNone/>
            </a:pPr>
            <a:r>
              <a:rPr lang="en-GB" sz="2400" i="1" dirty="0" smtClean="0">
                <a:solidFill>
                  <a:srgbClr val="FF0000"/>
                </a:solidFill>
              </a:rPr>
              <a:t>For later: Why is Digital Research being commissioned or considered?</a:t>
            </a:r>
            <a:endParaRPr lang="en-GB" sz="23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2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What is missing from Weiss, and Nutley et al?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2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does Research produce: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492" y="2278219"/>
            <a:ext cx="6240307" cy="3847944"/>
          </a:xfrm>
        </p:spPr>
        <p:txBody>
          <a:bodyPr>
            <a:normAutofit/>
          </a:bodyPr>
          <a:lstStyle/>
          <a:p>
            <a:r>
              <a:rPr lang="en-GB" dirty="0" smtClean="0"/>
              <a:t>Knowledge?</a:t>
            </a:r>
          </a:p>
          <a:p>
            <a:r>
              <a:rPr lang="en-GB" dirty="0" smtClean="0"/>
              <a:t>Engagement?</a:t>
            </a:r>
          </a:p>
          <a:p>
            <a:r>
              <a:rPr lang="en-GB" dirty="0" smtClean="0"/>
              <a:t>Evidence?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972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25675"/>
            <a:ext cx="7772400" cy="136207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Evidence</a:t>
            </a:r>
            <a:endParaRPr lang="en-US" sz="8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2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5096" r="-55096"/>
          <a:stretch>
            <a:fillRect/>
          </a:stretch>
        </p:blipFill>
        <p:spPr>
          <a:xfrm>
            <a:off x="-841375" y="660400"/>
            <a:ext cx="9985375" cy="5491163"/>
          </a:xfrm>
        </p:spPr>
      </p:pic>
    </p:spTree>
    <p:extLst>
      <p:ext uri="{BB962C8B-B14F-4D97-AF65-F5344CB8AC3E}">
        <p14:creationId xmlns:p14="http://schemas.microsoft.com/office/powerpoint/2010/main" val="329423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76546" r="-76546"/>
          <a:stretch>
            <a:fillRect/>
          </a:stretch>
        </p:blipFill>
        <p:spPr>
          <a:xfrm>
            <a:off x="-979488" y="330200"/>
            <a:ext cx="11139488" cy="6126163"/>
          </a:xfrm>
        </p:spPr>
      </p:pic>
    </p:spTree>
    <p:extLst>
      <p:ext uri="{BB962C8B-B14F-4D97-AF65-F5344CB8AC3E}">
        <p14:creationId xmlns:p14="http://schemas.microsoft.com/office/powerpoint/2010/main" val="190858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170" b="4170"/>
          <a:stretch>
            <a:fillRect/>
          </a:stretch>
        </p:blipFill>
        <p:spPr>
          <a:xfrm>
            <a:off x="-863601" y="0"/>
            <a:ext cx="11970587" cy="7294562"/>
          </a:xfrm>
        </p:spPr>
      </p:pic>
    </p:spTree>
    <p:extLst>
      <p:ext uri="{BB962C8B-B14F-4D97-AF65-F5344CB8AC3E}">
        <p14:creationId xmlns:p14="http://schemas.microsoft.com/office/powerpoint/2010/main" val="39716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6972" r="-6972"/>
          <a:stretch>
            <a:fillRect/>
          </a:stretch>
        </p:blipFill>
        <p:spPr>
          <a:xfrm>
            <a:off x="-609600" y="584200"/>
            <a:ext cx="10077002" cy="5541963"/>
          </a:xfrm>
        </p:spPr>
      </p:pic>
    </p:spTree>
    <p:extLst>
      <p:ext uri="{BB962C8B-B14F-4D97-AF65-F5344CB8AC3E}">
        <p14:creationId xmlns:p14="http://schemas.microsoft.com/office/powerpoint/2010/main" val="1007285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22300"/>
            <a:ext cx="76073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6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Themes and </a:t>
            </a:r>
            <a:r>
              <a:rPr lang="en-GB" dirty="0"/>
              <a:t>O</a:t>
            </a:r>
            <a:r>
              <a:rPr lang="en-GB" dirty="0" smtClean="0"/>
              <a:t>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Understand and critically engage with the legitimisation, development and integration of ‘digital’ research and evidence in to practice</a:t>
            </a:r>
          </a:p>
          <a:p>
            <a:pPr marL="342900" lvl="1" indent="-342900">
              <a:buFont typeface="Arial"/>
              <a:buChar char="•"/>
            </a:pPr>
            <a:r>
              <a:rPr lang="en-GB" dirty="0" smtClean="0"/>
              <a:t>Use perspective –</a:t>
            </a:r>
          </a:p>
          <a:p>
            <a:pPr marL="742950" lvl="2" indent="-342900"/>
            <a:r>
              <a:rPr lang="en-GB" dirty="0" smtClean="0"/>
              <a:t> </a:t>
            </a:r>
            <a:r>
              <a:rPr lang="en-GB" dirty="0" smtClean="0"/>
              <a:t>The use of  research and evidence, and the role of research in production of evidence</a:t>
            </a:r>
          </a:p>
          <a:p>
            <a:pPr marL="342900" lvl="1" indent="-342900"/>
            <a:r>
              <a:rPr lang="en-GB" dirty="0" smtClean="0"/>
              <a:t>Use the example of metrics and indicators in the field of science and scholarship.</a:t>
            </a:r>
          </a:p>
          <a:p>
            <a:pPr marL="342900" lvl="1" indent="-342900"/>
            <a:r>
              <a:rPr lang="en-GB" dirty="0" smtClean="0"/>
              <a:t>Allow us to explore other fields.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037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5" y="1168399"/>
            <a:ext cx="7653255" cy="45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70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forms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Polls</a:t>
            </a:r>
          </a:p>
          <a:p>
            <a:r>
              <a:rPr lang="en-US" dirty="0" smtClean="0"/>
              <a:t>RCTs</a:t>
            </a:r>
          </a:p>
          <a:p>
            <a:r>
              <a:rPr lang="en-US" dirty="0" smtClean="0"/>
              <a:t>Official statistics</a:t>
            </a:r>
          </a:p>
          <a:p>
            <a:r>
              <a:rPr lang="en-US" dirty="0" smtClean="0"/>
              <a:t>User research</a:t>
            </a:r>
          </a:p>
          <a:p>
            <a:r>
              <a:rPr lang="en-US" dirty="0" smtClean="0"/>
              <a:t>Administrative data</a:t>
            </a:r>
          </a:p>
          <a:p>
            <a:r>
              <a:rPr lang="en-US" dirty="0" smtClean="0"/>
              <a:t>Prospective studies</a:t>
            </a:r>
          </a:p>
          <a:p>
            <a:r>
              <a:rPr lang="en-US" dirty="0" smtClean="0"/>
              <a:t>Detailed case study</a:t>
            </a:r>
          </a:p>
          <a:p>
            <a:r>
              <a:rPr lang="en-US" dirty="0" smtClean="0"/>
              <a:t>Computer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80000"/>
          </a:xfrm>
        </p:spPr>
        <p:txBody>
          <a:bodyPr/>
          <a:lstStyle/>
          <a:p>
            <a:r>
              <a:rPr lang="en-US" dirty="0"/>
              <a:t>Competitor information</a:t>
            </a:r>
          </a:p>
          <a:p>
            <a:r>
              <a:rPr lang="en-US" dirty="0"/>
              <a:t>Expert knowledge</a:t>
            </a:r>
          </a:p>
          <a:p>
            <a:r>
              <a:rPr lang="en-US" dirty="0"/>
              <a:t>Sales figures</a:t>
            </a:r>
          </a:p>
          <a:p>
            <a:r>
              <a:rPr lang="en-US" dirty="0"/>
              <a:t>Military Intelligence</a:t>
            </a:r>
          </a:p>
          <a:p>
            <a:r>
              <a:rPr lang="en-US" dirty="0"/>
              <a:t>Technical tests</a:t>
            </a:r>
          </a:p>
          <a:p>
            <a:r>
              <a:rPr lang="en-US" dirty="0"/>
              <a:t>Guilty </a:t>
            </a:r>
            <a:r>
              <a:rPr lang="en-US" dirty="0" smtClean="0"/>
              <a:t>face and sticky fingers</a:t>
            </a:r>
          </a:p>
          <a:p>
            <a:r>
              <a:rPr lang="en-US" dirty="0" smtClean="0"/>
              <a:t>Blush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63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OED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1. The available </a:t>
            </a:r>
            <a:r>
              <a:rPr lang="en-US" sz="3600" dirty="0"/>
              <a:t>body of facts or information indicating whether a belief or proposition is </a:t>
            </a:r>
            <a:r>
              <a:rPr lang="en-US" sz="3600" i="1" dirty="0"/>
              <a:t>true or </a:t>
            </a:r>
            <a:r>
              <a:rPr lang="en-US" sz="3600" i="1" dirty="0" smtClean="0"/>
              <a:t>valid.</a:t>
            </a:r>
          </a:p>
          <a:p>
            <a:pPr marL="0" indent="0">
              <a:buNone/>
            </a:pPr>
            <a:r>
              <a:rPr lang="en-US" sz="3600" dirty="0" smtClean="0"/>
              <a:t>2. Information </a:t>
            </a:r>
            <a:r>
              <a:rPr lang="en-US" sz="3600" dirty="0"/>
              <a:t>drawn from personal testimony, a document, or a material object, used to </a:t>
            </a:r>
            <a:r>
              <a:rPr lang="en-US" sz="3600" i="1" dirty="0"/>
              <a:t>establish facts </a:t>
            </a:r>
            <a:r>
              <a:rPr lang="en-US" sz="3600" dirty="0"/>
              <a:t>in a legal investigation or admissible as testimony in a law </a:t>
            </a:r>
            <a:r>
              <a:rPr lang="en-US" sz="3600" dirty="0" smtClean="0"/>
              <a:t>court.</a:t>
            </a:r>
          </a:p>
          <a:p>
            <a:pPr marL="0" indent="0">
              <a:buNone/>
            </a:pPr>
            <a:endParaRPr lang="en-US" u="sng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3923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82352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An object</a:t>
            </a:r>
          </a:p>
          <a:p>
            <a:r>
              <a:rPr lang="en-US" sz="3200" dirty="0" smtClean="0"/>
              <a:t>A statement</a:t>
            </a:r>
          </a:p>
          <a:p>
            <a:r>
              <a:rPr lang="en-US" sz="3200" dirty="0" smtClean="0"/>
              <a:t>An observation</a:t>
            </a:r>
          </a:p>
          <a:p>
            <a:r>
              <a:rPr lang="en-US" sz="3200" dirty="0"/>
              <a:t>First hand accounts –text, video, recording</a:t>
            </a:r>
          </a:p>
          <a:p>
            <a:r>
              <a:rPr lang="en-US" sz="3200" dirty="0"/>
              <a:t>Stories  </a:t>
            </a:r>
            <a:r>
              <a:rPr lang="en-US" sz="3200" dirty="0" smtClean="0"/>
              <a:t>and Narratives</a:t>
            </a:r>
          </a:p>
          <a:p>
            <a:r>
              <a:rPr lang="en-US" sz="3200" dirty="0" smtClean="0"/>
              <a:t>Quantitative data</a:t>
            </a:r>
          </a:p>
          <a:p>
            <a:r>
              <a:rPr lang="en-US" sz="3200" dirty="0" smtClean="0"/>
              <a:t>Comparison</a:t>
            </a:r>
          </a:p>
          <a:p>
            <a:r>
              <a:rPr lang="en-US" sz="3200" dirty="0" smtClean="0"/>
              <a:t>Accepted knowledge</a:t>
            </a:r>
          </a:p>
          <a:p>
            <a:r>
              <a:rPr lang="en-US" sz="3200" dirty="0" smtClean="0"/>
              <a:t>Logical argument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Analogies</a:t>
            </a:r>
          </a:p>
          <a:p>
            <a:r>
              <a:rPr lang="en-US" sz="3200" dirty="0" smtClean="0"/>
              <a:t>Theory</a:t>
            </a:r>
            <a:r>
              <a:rPr lang="en-US" sz="3200" dirty="0"/>
              <a:t>-backed </a:t>
            </a:r>
            <a:r>
              <a:rPr lang="en-US" sz="3200" dirty="0" smtClean="0"/>
              <a:t>proof</a:t>
            </a:r>
          </a:p>
          <a:p>
            <a:r>
              <a:rPr lang="en-US" sz="3200" dirty="0" smtClean="0"/>
              <a:t>A model </a:t>
            </a:r>
            <a:endParaRPr lang="en-US" sz="3200" dirty="0"/>
          </a:p>
          <a:p>
            <a:r>
              <a:rPr lang="en-US" sz="3200" dirty="0"/>
              <a:t>Money</a:t>
            </a:r>
          </a:p>
          <a:p>
            <a:r>
              <a:rPr lang="en-US" sz="3200" dirty="0" err="1"/>
              <a:t>Visualisation</a:t>
            </a:r>
            <a:endParaRPr lang="en-US" sz="3200" dirty="0"/>
          </a:p>
          <a:p>
            <a:r>
              <a:rPr lang="en-US" sz="3200" dirty="0"/>
              <a:t>Interactive simulation or model</a:t>
            </a:r>
          </a:p>
          <a:p>
            <a:r>
              <a:rPr lang="en-US" sz="3200" dirty="0" smtClean="0"/>
              <a:t>Indicators </a:t>
            </a:r>
            <a:r>
              <a:rPr lang="en-US" sz="3200" dirty="0"/>
              <a:t>of something in the </a:t>
            </a:r>
            <a:r>
              <a:rPr lang="en-US" sz="3200" dirty="0" smtClean="0"/>
              <a:t>world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9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0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Resource </a:t>
            </a:r>
            <a:r>
              <a:rPr lang="en-US" sz="3600" dirty="0" smtClean="0"/>
              <a:t>for decision making</a:t>
            </a:r>
          </a:p>
          <a:p>
            <a:pPr lvl="1"/>
            <a:r>
              <a:rPr lang="en-US" sz="3200" dirty="0"/>
              <a:t>In law, everyday life, design, business, policy</a:t>
            </a:r>
          </a:p>
          <a:p>
            <a:pPr lvl="2"/>
            <a:r>
              <a:rPr lang="en-US" dirty="0" smtClean="0"/>
              <a:t>Punctual use </a:t>
            </a:r>
          </a:p>
          <a:p>
            <a:pPr lvl="2"/>
            <a:r>
              <a:rPr lang="en-US" dirty="0" smtClean="0"/>
              <a:t>Continual use</a:t>
            </a:r>
          </a:p>
          <a:p>
            <a:r>
              <a:rPr lang="en-US" sz="3600" dirty="0" smtClean="0"/>
              <a:t>To reduce </a:t>
            </a:r>
            <a:r>
              <a:rPr lang="en-US" sz="3600" i="1" dirty="0" smtClean="0"/>
              <a:t>uncertainty</a:t>
            </a:r>
            <a:r>
              <a:rPr lang="en-US" sz="3600" dirty="0" smtClean="0"/>
              <a:t>,</a:t>
            </a:r>
          </a:p>
          <a:p>
            <a:r>
              <a:rPr lang="en-US" sz="3600" dirty="0" smtClean="0"/>
              <a:t>To </a:t>
            </a:r>
            <a:r>
              <a:rPr lang="en-US" sz="3600" i="1" dirty="0" smtClean="0"/>
              <a:t>shape opinion</a:t>
            </a:r>
          </a:p>
          <a:p>
            <a:r>
              <a:rPr lang="en-US" sz="3600" i="1" dirty="0" smtClean="0"/>
              <a:t> </a:t>
            </a:r>
            <a:r>
              <a:rPr lang="en-US" sz="3600" i="1" dirty="0" err="1"/>
              <a:t>L</a:t>
            </a:r>
            <a:r>
              <a:rPr lang="en-US" sz="3600" i="1" dirty="0" err="1" smtClean="0"/>
              <a:t>egitimise</a:t>
            </a:r>
            <a:r>
              <a:rPr lang="en-US" sz="3600" i="1" dirty="0" smtClean="0"/>
              <a:t> </a:t>
            </a:r>
            <a:r>
              <a:rPr lang="en-US" sz="3600" dirty="0" smtClean="0"/>
              <a:t>a decision, or lack of decision</a:t>
            </a:r>
          </a:p>
          <a:p>
            <a:r>
              <a:rPr lang="en-US" sz="3600" dirty="0" smtClean="0"/>
              <a:t>Handle </a:t>
            </a:r>
            <a:r>
              <a:rPr lang="en-US" sz="3600" i="1" dirty="0" smtClean="0"/>
              <a:t>contested</a:t>
            </a:r>
            <a:r>
              <a:rPr lang="en-US" sz="3600" dirty="0" smtClean="0"/>
              <a:t> </a:t>
            </a:r>
            <a:r>
              <a:rPr lang="en-US" sz="3600" dirty="0" smtClean="0"/>
              <a:t>issues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“How does evidence speak to Power”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8805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social process and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Legitimate evidence</a:t>
            </a:r>
          </a:p>
          <a:p>
            <a:r>
              <a:rPr lang="en-US" dirty="0" smtClean="0"/>
              <a:t>Experts and expertise</a:t>
            </a:r>
            <a:endParaRPr lang="en-US" dirty="0"/>
          </a:p>
          <a:p>
            <a:r>
              <a:rPr lang="en-US" dirty="0" smtClean="0"/>
              <a:t>Method</a:t>
            </a:r>
          </a:p>
          <a:p>
            <a:r>
              <a:rPr lang="en-US" dirty="0" smtClean="0"/>
              <a:t>Tradition</a:t>
            </a:r>
          </a:p>
          <a:p>
            <a:r>
              <a:rPr lang="en-US" dirty="0" smtClean="0"/>
              <a:t>Scientists, business people, politicians, policy makers, mangers, individuals</a:t>
            </a:r>
          </a:p>
          <a:p>
            <a:r>
              <a:rPr lang="en-US" dirty="0" smtClean="0"/>
              <a:t>(Sociology of Science Knowledge)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5200" dirty="0" smtClean="0"/>
              <a:t>Evidence is provided </a:t>
            </a:r>
            <a:r>
              <a:rPr lang="en-US" sz="5200" dirty="0"/>
              <a:t>at the </a:t>
            </a:r>
            <a:r>
              <a:rPr lang="en-US" sz="5200" i="1" dirty="0"/>
              <a:t>right time </a:t>
            </a:r>
            <a:r>
              <a:rPr lang="en-US" sz="5200" dirty="0"/>
              <a:t>and in the </a:t>
            </a:r>
            <a:r>
              <a:rPr lang="en-US" sz="5200" i="1" dirty="0"/>
              <a:t>right place </a:t>
            </a:r>
            <a:r>
              <a:rPr lang="en-US" sz="5200" dirty="0"/>
              <a:t>and in a </a:t>
            </a:r>
            <a:r>
              <a:rPr lang="en-US" sz="5200" i="1" dirty="0"/>
              <a:t>form</a:t>
            </a:r>
            <a:r>
              <a:rPr lang="en-US" sz="5200" dirty="0"/>
              <a:t> that can be </a:t>
            </a:r>
            <a:r>
              <a:rPr lang="en-US" sz="5200" i="1" dirty="0"/>
              <a:t>used</a:t>
            </a:r>
            <a:r>
              <a:rPr lang="en-US" sz="5200" dirty="0"/>
              <a:t> by those making decisions, with </a:t>
            </a:r>
            <a:r>
              <a:rPr lang="en-US" sz="5200" i="1" dirty="0" err="1"/>
              <a:t>legimating</a:t>
            </a:r>
            <a:r>
              <a:rPr lang="en-US" sz="5200" dirty="0"/>
              <a:t>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5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Normative, empiricist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 is wrong always, everywhere, and for anyone to believe anything upon insufficient evidence</a:t>
            </a:r>
          </a:p>
          <a:p>
            <a:r>
              <a:rPr lang="en-US" b="1" dirty="0"/>
              <a:t>W. K. Clifford (1879)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Evidence-based </a:t>
            </a:r>
          </a:p>
          <a:p>
            <a:r>
              <a:rPr lang="en-US" dirty="0" smtClean="0"/>
              <a:t>Natural Philosophy=Science</a:t>
            </a:r>
          </a:p>
          <a:p>
            <a:r>
              <a:rPr lang="en-US" dirty="0" smtClean="0"/>
              <a:t>Policy</a:t>
            </a:r>
          </a:p>
          <a:p>
            <a:r>
              <a:rPr lang="en-US" dirty="0" smtClean="0"/>
              <a:t>Management</a:t>
            </a:r>
          </a:p>
          <a:p>
            <a:r>
              <a:rPr lang="en-US" dirty="0" smtClean="0"/>
              <a:t>Personal decision making</a:t>
            </a:r>
          </a:p>
          <a:p>
            <a:r>
              <a:rPr lang="en-US" dirty="0" smtClean="0"/>
              <a:t>Medicine</a:t>
            </a:r>
          </a:p>
          <a:p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3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50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Make Evident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089400"/>
            <a:ext cx="8229600" cy="2036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Obvious</a:t>
            </a:r>
          </a:p>
          <a:p>
            <a:pPr marL="0" indent="0" algn="ctr">
              <a:buNone/>
            </a:pPr>
            <a:r>
              <a:rPr lang="en-US" sz="4400" dirty="0" smtClean="0"/>
              <a:t>Incontestable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How to make something evident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5689600"/>
          </a:xfrm>
        </p:spPr>
        <p:txBody>
          <a:bodyPr>
            <a:normAutofit fontScale="92500" lnSpcReduction="20000"/>
          </a:bodyPr>
          <a:lstStyle/>
          <a:p>
            <a:r>
              <a:rPr lang="en-GB" u="sng" dirty="0" smtClean="0"/>
              <a:t>Visualisation</a:t>
            </a:r>
          </a:p>
          <a:p>
            <a:pPr lvl="1"/>
            <a:r>
              <a:rPr lang="en-US" dirty="0" smtClean="0"/>
              <a:t>Comparison, Trend, </a:t>
            </a:r>
          </a:p>
          <a:p>
            <a:r>
              <a:rPr lang="en-US" u="sng" dirty="0" smtClean="0"/>
              <a:t>Narrative</a:t>
            </a:r>
          </a:p>
          <a:p>
            <a:pPr lvl="1"/>
            <a:r>
              <a:rPr lang="en-US" dirty="0" smtClean="0"/>
              <a:t>Chain of hypotheses</a:t>
            </a:r>
          </a:p>
          <a:p>
            <a:r>
              <a:rPr lang="en-US" u="sng" dirty="0" smtClean="0"/>
              <a:t>Emotive</a:t>
            </a:r>
          </a:p>
          <a:p>
            <a:pPr lvl="1"/>
            <a:r>
              <a:rPr lang="en-US" dirty="0" smtClean="0"/>
              <a:t>Witness, </a:t>
            </a:r>
            <a:r>
              <a:rPr lang="en-US" dirty="0" err="1" smtClean="0"/>
              <a:t>visualisation</a:t>
            </a:r>
            <a:endParaRPr lang="en-US" dirty="0" smtClean="0"/>
          </a:p>
          <a:p>
            <a:r>
              <a:rPr lang="en-US" u="sng" dirty="0" smtClean="0"/>
              <a:t>Theory</a:t>
            </a:r>
          </a:p>
          <a:p>
            <a:pPr lvl="1"/>
            <a:r>
              <a:rPr lang="en-US" dirty="0" smtClean="0"/>
              <a:t>Scientifically proven hypotheses</a:t>
            </a:r>
          </a:p>
          <a:p>
            <a:r>
              <a:rPr lang="en-US" u="sng" dirty="0" smtClean="0"/>
              <a:t>Statistical tests</a:t>
            </a:r>
          </a:p>
          <a:p>
            <a:endParaRPr lang="en-US" dirty="0"/>
          </a:p>
          <a:p>
            <a:r>
              <a:rPr lang="en-US" dirty="0" smtClean="0"/>
              <a:t>Experts and other respected agents make evidence legitimate  e.g. Scientist, Accountant, BBC, Government Minister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8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Failures  of evidence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Costs – evidence is expensive</a:t>
            </a:r>
          </a:p>
          <a:p>
            <a:r>
              <a:rPr lang="en-US" sz="4400" dirty="0" smtClean="0"/>
              <a:t>Expertise scarce </a:t>
            </a:r>
          </a:p>
          <a:p>
            <a:r>
              <a:rPr lang="en-US" sz="4400" dirty="0" err="1" smtClean="0"/>
              <a:t>Legitimising</a:t>
            </a:r>
            <a:r>
              <a:rPr lang="en-US" sz="4400" dirty="0" smtClean="0"/>
              <a:t> agents and processes can fail or lose power</a:t>
            </a:r>
          </a:p>
          <a:p>
            <a:r>
              <a:rPr lang="en-US" sz="4400" dirty="0" smtClean="0"/>
              <a:t>Misuse – evidence is used without critical examination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8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Week 1: Explore the Use of Research and Evidence  in practice, to develop a conceptual foundation for understand the use of digital research</a:t>
            </a:r>
          </a:p>
          <a:p>
            <a:r>
              <a:rPr lang="en-GB" dirty="0" smtClean="0"/>
              <a:t>Week 2: Example of the use of research – metrics, indicators and ranking</a:t>
            </a:r>
          </a:p>
          <a:p>
            <a:pPr lvl="1"/>
            <a:r>
              <a:rPr lang="en-GB" dirty="0" smtClean="0"/>
              <a:t>Scope of digital metrics, indicators and ranking</a:t>
            </a:r>
          </a:p>
          <a:p>
            <a:pPr lvl="1"/>
            <a:r>
              <a:rPr lang="en-GB" dirty="0" smtClean="0"/>
              <a:t>The case of metric and ranking in Science</a:t>
            </a:r>
          </a:p>
          <a:p>
            <a:pPr lvl="1"/>
            <a:r>
              <a:rPr lang="en-GB" dirty="0" smtClean="0"/>
              <a:t>Use and mis -use of indicators and rankings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35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in the Digital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 err="1" smtClean="0"/>
              <a:t>Visualisations</a:t>
            </a:r>
            <a:r>
              <a:rPr lang="en-US" dirty="0" smtClean="0"/>
              <a:t> (interactive, scalable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collection at scale</a:t>
            </a:r>
          </a:p>
          <a:p>
            <a:r>
              <a:rPr lang="en-US" dirty="0" smtClean="0"/>
              <a:t>‘Big Data’ methods</a:t>
            </a:r>
          </a:p>
          <a:p>
            <a:r>
              <a:rPr lang="en-US" dirty="0" smtClean="0"/>
              <a:t>Easily accessed administrative data</a:t>
            </a:r>
          </a:p>
          <a:p>
            <a:r>
              <a:rPr lang="en-US" dirty="0"/>
              <a:t>Open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System logs</a:t>
            </a:r>
          </a:p>
          <a:p>
            <a:r>
              <a:rPr lang="en-US" dirty="0" smtClean="0"/>
              <a:t>Computational models</a:t>
            </a:r>
          </a:p>
          <a:p>
            <a:r>
              <a:rPr lang="en-US" dirty="0" smtClean="0"/>
              <a:t>Distributed collection and analysis (crowd)</a:t>
            </a:r>
          </a:p>
        </p:txBody>
      </p:sp>
    </p:spTree>
    <p:extLst>
      <p:ext uri="{BB962C8B-B14F-4D97-AF65-F5344CB8AC3E}">
        <p14:creationId xmlns:p14="http://schemas.microsoft.com/office/powerpoint/2010/main" val="6405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from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 derived evidence</a:t>
            </a:r>
          </a:p>
          <a:p>
            <a:pPr lvl="1"/>
            <a:r>
              <a:rPr lang="en-GB" dirty="0" smtClean="0"/>
              <a:t> cf. Experts, stakeholders, public consultation</a:t>
            </a:r>
          </a:p>
          <a:p>
            <a:pPr lvl="2"/>
            <a:r>
              <a:rPr lang="en-GB" dirty="0" smtClean="0"/>
              <a:t>(though this can be transformed through research)</a:t>
            </a:r>
          </a:p>
          <a:p>
            <a:r>
              <a:rPr lang="en-GB" dirty="0" smtClean="0"/>
              <a:t>Research improves the ‘qualities’ of evidence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r>
              <a:rPr lang="en-GB" sz="3200" dirty="0" smtClean="0"/>
              <a:t>But what are those qualities?</a:t>
            </a:r>
          </a:p>
          <a:p>
            <a:pPr marL="457200" lvl="1" indent="0">
              <a:buNone/>
            </a:pPr>
            <a:r>
              <a:rPr lang="en-GB" sz="3200" dirty="0" smtClean="0"/>
              <a:t>How do these qualities make evidence legitimate?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47469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Hierarchies of evidence based on research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Systematic </a:t>
            </a:r>
            <a:r>
              <a:rPr lang="en-GB" sz="2800" dirty="0"/>
              <a:t>reviews and meta-analyses</a:t>
            </a:r>
          </a:p>
          <a:p>
            <a:r>
              <a:rPr lang="en-GB" sz="2800" dirty="0" smtClean="0"/>
              <a:t>Randomised </a:t>
            </a:r>
            <a:r>
              <a:rPr lang="en-GB" sz="2800" dirty="0"/>
              <a:t>controlled trials with definitive results</a:t>
            </a:r>
          </a:p>
          <a:p>
            <a:r>
              <a:rPr lang="en-GB" sz="2800" dirty="0" smtClean="0"/>
              <a:t>Randomised </a:t>
            </a:r>
            <a:r>
              <a:rPr lang="en-GB" sz="2800" dirty="0"/>
              <a:t>controlled trials with non-definitive results</a:t>
            </a:r>
          </a:p>
          <a:p>
            <a:r>
              <a:rPr lang="en-GB" sz="2800" dirty="0" smtClean="0"/>
              <a:t>Cohort </a:t>
            </a:r>
            <a:r>
              <a:rPr lang="en-GB" sz="2800" dirty="0"/>
              <a:t>studies</a:t>
            </a:r>
          </a:p>
          <a:p>
            <a:r>
              <a:rPr lang="en-GB" sz="2800" dirty="0" smtClean="0"/>
              <a:t>Case</a:t>
            </a:r>
            <a:r>
              <a:rPr lang="en-GB" sz="2800" dirty="0"/>
              <a:t>-control studies</a:t>
            </a:r>
          </a:p>
          <a:p>
            <a:r>
              <a:rPr lang="en-GB" sz="2800" dirty="0" smtClean="0"/>
              <a:t>Cross </a:t>
            </a:r>
            <a:r>
              <a:rPr lang="en-GB" sz="2800" dirty="0"/>
              <a:t>sectional surveys</a:t>
            </a:r>
          </a:p>
          <a:p>
            <a:r>
              <a:rPr lang="en-GB" sz="2800" dirty="0" smtClean="0"/>
              <a:t>Case </a:t>
            </a:r>
            <a:r>
              <a:rPr lang="en-GB" sz="2800" dirty="0"/>
              <a:t>reports </a:t>
            </a:r>
            <a:endParaRPr lang="en-GB" sz="2800" dirty="0" smtClean="0"/>
          </a:p>
          <a:p>
            <a:pPr marL="0" indent="0">
              <a:buNone/>
            </a:pPr>
            <a:endParaRPr lang="en-GB" sz="1600" b="1" dirty="0" smtClean="0"/>
          </a:p>
          <a:p>
            <a:r>
              <a:rPr lang="en-GB" sz="1600" b="1" dirty="0"/>
              <a:t>An example of the “hierarchy of </a:t>
            </a:r>
            <a:r>
              <a:rPr lang="en-GB" sz="1600" b="1" dirty="0" smtClean="0"/>
              <a:t>evidence</a:t>
            </a:r>
            <a:r>
              <a:rPr lang="en-GB" sz="1800" b="1" dirty="0" smtClean="0"/>
              <a:t> (</a:t>
            </a:r>
            <a:r>
              <a:rPr lang="en-GB" sz="1800" b="1" dirty="0" smtClean="0">
                <a:hlinkClick r:id="rId2"/>
              </a:rPr>
              <a:t>M Petticrew</a:t>
            </a:r>
            <a:r>
              <a:rPr lang="en-GB" sz="1800" dirty="0" smtClean="0">
                <a:hlinkClick r:id="rId2"/>
              </a:rPr>
              <a:t>, </a:t>
            </a:r>
            <a:r>
              <a:rPr lang="en-GB" sz="1800" b="1" dirty="0"/>
              <a:t>H </a:t>
            </a:r>
            <a:r>
              <a:rPr lang="en-GB" sz="1800" b="1" dirty="0" smtClean="0"/>
              <a:t>Roberts</a:t>
            </a:r>
            <a:r>
              <a:rPr lang="en-GB" sz="1800" dirty="0" smtClean="0"/>
              <a:t>2 2002) </a:t>
            </a:r>
            <a:r>
              <a:rPr lang="en-GB" sz="1800" dirty="0" smtClean="0">
                <a:hlinkClick r:id="rId3"/>
              </a:rPr>
              <a:t>http://jech.bmj.com/content/57/7/527</a:t>
            </a:r>
            <a:endParaRPr lang="en-GB" sz="1800" dirty="0" smtClean="0"/>
          </a:p>
          <a:p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18232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 </a:t>
            </a:r>
            <a:r>
              <a:rPr lang="en-GB" dirty="0" err="1" smtClean="0"/>
              <a:t>Petticrew</a:t>
            </a:r>
            <a:r>
              <a:rPr lang="en-GB" dirty="0"/>
              <a:t> </a:t>
            </a:r>
            <a:r>
              <a:rPr lang="en-GB" dirty="0" smtClean="0"/>
              <a:t>&amp;Roberts (2002)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037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concept of a “hierarchy of evidence” is often problematic when appraising the evidence for social or public health interventions.</a:t>
            </a:r>
          </a:p>
          <a:p>
            <a:r>
              <a:rPr lang="en-GB" dirty="0" smtClean="0"/>
              <a:t>		The promotion of typologies rather than hierarchies may be more useful than hierarchies in conceptualising the strengths and weaknesses of different methodological approaches </a:t>
            </a:r>
          </a:p>
          <a:p>
            <a:r>
              <a:rPr lang="en-GB" dirty="0" smtClean="0"/>
              <a:t>		A matrix based approach, which emphasises the need to match research questions to specific types of research may prove more useful”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Realist Perspective – (e.g.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Pawson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293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How is/could be digital research made legitimate, in your field of experience?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Who commissions produces and who uses</a:t>
            </a:r>
          </a:p>
          <a:p>
            <a:r>
              <a:rPr lang="en-GB" dirty="0" smtClean="0"/>
              <a:t>When – e.g. </a:t>
            </a:r>
            <a:r>
              <a:rPr lang="en-GB" dirty="0" smtClean="0"/>
              <a:t>Timeliness,?</a:t>
            </a:r>
          </a:p>
          <a:p>
            <a:r>
              <a:rPr lang="en-GB" dirty="0" smtClean="0"/>
              <a:t>What ways can it be used (</a:t>
            </a:r>
            <a:r>
              <a:rPr lang="en-GB" dirty="0"/>
              <a:t>W</a:t>
            </a:r>
            <a:r>
              <a:rPr lang="en-GB" dirty="0" smtClean="0"/>
              <a:t>eiss)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How much does it cost?</a:t>
            </a:r>
          </a:p>
          <a:p>
            <a:r>
              <a:rPr lang="en-GB" dirty="0" smtClean="0"/>
              <a:t>Legitimising agents</a:t>
            </a:r>
          </a:p>
          <a:p>
            <a:r>
              <a:rPr lang="en-GB" dirty="0" smtClean="0"/>
              <a:t>Legitimising processes</a:t>
            </a:r>
          </a:p>
          <a:p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612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Do the Assessment</a:t>
            </a:r>
          </a:p>
          <a:p>
            <a:r>
              <a:rPr lang="en-GB" dirty="0" smtClean="0"/>
              <a:t>Find examples of digital-based indicators and metrics in common use</a:t>
            </a:r>
          </a:p>
          <a:p>
            <a:r>
              <a:rPr lang="en-GB" dirty="0" smtClean="0"/>
              <a:t>Find examples of use of (any) metrics and indicators in your field, and how they are produce and used</a:t>
            </a:r>
          </a:p>
          <a:p>
            <a:r>
              <a:rPr lang="en-GB" dirty="0" smtClean="0"/>
              <a:t>Read 2 papers on science metrics – one on practice, and the other on </a:t>
            </a:r>
            <a:r>
              <a:rPr lang="en-GB" dirty="0"/>
              <a:t>G</a:t>
            </a:r>
            <a:r>
              <a:rPr lang="en-GB" dirty="0" smtClean="0"/>
              <a:t>oogle as alternative ranking tool.</a:t>
            </a:r>
          </a:p>
          <a:p>
            <a:r>
              <a:rPr lang="en-GB" dirty="0" smtClean="0"/>
              <a:t>I have provide some questions for group discussion during the week.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67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Week 3: Innovation in the production and use of ‘digital’ research and evidence</a:t>
            </a:r>
          </a:p>
          <a:p>
            <a:pPr lvl="1"/>
            <a:r>
              <a:rPr lang="en-GB" dirty="0" smtClean="0"/>
              <a:t>Legitimisation of digital metrics and indicators</a:t>
            </a:r>
          </a:p>
          <a:p>
            <a:pPr lvl="1"/>
            <a:r>
              <a:rPr lang="en-GB" dirty="0" smtClean="0"/>
              <a:t>Social learning and innovation processes</a:t>
            </a:r>
          </a:p>
          <a:p>
            <a:pPr lvl="1"/>
            <a:r>
              <a:rPr lang="en-GB" dirty="0" smtClean="0"/>
              <a:t>Develop of a sustainable business/service</a:t>
            </a:r>
          </a:p>
          <a:p>
            <a:pPr lvl="1"/>
            <a:r>
              <a:rPr lang="en-GB" dirty="0" smtClean="0"/>
              <a:t>Example of Alt-metrics in science</a:t>
            </a:r>
          </a:p>
          <a:p>
            <a:r>
              <a:rPr lang="en-GB" dirty="0" smtClean="0"/>
              <a:t>Week 4: Tutorial on the COSMOS social media analysis tool</a:t>
            </a:r>
          </a:p>
          <a:p>
            <a:r>
              <a:rPr lang="en-GB" dirty="0" smtClean="0"/>
              <a:t>Week 5: Pair work on digital evidence and indicators in practice: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53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Study Session assessment Week 1 on use of research and Evidence 20%, 3 questions</a:t>
            </a:r>
          </a:p>
          <a:p>
            <a:r>
              <a:rPr lang="en-GB" dirty="0" smtClean="0"/>
              <a:t>Pair Presentation: 30%, Week 5</a:t>
            </a:r>
          </a:p>
          <a:p>
            <a:pPr lvl="1"/>
            <a:r>
              <a:rPr lang="en-GB" dirty="0" smtClean="0"/>
              <a:t>1. A case of the development of the use practice and/or business based on digital research and indicators (e.g. film funding, twitter storm; learning analytics, </a:t>
            </a:r>
            <a:r>
              <a:rPr lang="en-GB" dirty="0" err="1" smtClean="0"/>
              <a:t>google</a:t>
            </a:r>
            <a:r>
              <a:rPr lang="en-GB" dirty="0" smtClean="0"/>
              <a:t> analytics, Referendum; </a:t>
            </a:r>
            <a:r>
              <a:rPr lang="en-GB" dirty="0" err="1" smtClean="0"/>
              <a:t>telehealth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2. Propose the use of alt-</a:t>
            </a:r>
            <a:r>
              <a:rPr lang="en-GB" dirty="0" err="1" smtClean="0"/>
              <a:t>metics</a:t>
            </a:r>
            <a:r>
              <a:rPr lang="en-GB" dirty="0" smtClean="0"/>
              <a:t> as (part) of an indicator in a policy or business context, and argue what research and other work is needed to legitimatise the indicator.</a:t>
            </a:r>
          </a:p>
          <a:p>
            <a:endParaRPr lang="en-GB" dirty="0" smtClean="0"/>
          </a:p>
          <a:p>
            <a:r>
              <a:rPr lang="en-GB" dirty="0" smtClean="0"/>
              <a:t>Personal Essay : 50 %</a:t>
            </a:r>
          </a:p>
          <a:p>
            <a:pPr lvl="1"/>
            <a:r>
              <a:rPr lang="en-GB" dirty="0" smtClean="0"/>
              <a:t>On Any topics raised in the Course.</a:t>
            </a:r>
          </a:p>
        </p:txBody>
      </p:sp>
    </p:spTree>
    <p:extLst>
      <p:ext uri="{BB962C8B-B14F-4D97-AF65-F5344CB8AC3E}">
        <p14:creationId xmlns:p14="http://schemas.microsoft.com/office/powerpoint/2010/main" val="262458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4401"/>
            <a:ext cx="8229600" cy="1143000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21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6515"/>
            <a:ext cx="9144000" cy="468047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What is ‘Digital Research’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8000" dirty="0" smtClean="0"/>
              <a:t>?</a:t>
            </a:r>
            <a:br>
              <a:rPr lang="en-GB" sz="8000" dirty="0" smtClean="0"/>
            </a:b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51471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887" y="338242"/>
            <a:ext cx="4038600" cy="6173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TV phone Polls</a:t>
            </a:r>
          </a:p>
          <a:p>
            <a:r>
              <a:rPr lang="en-GB" dirty="0" smtClean="0"/>
              <a:t>Internet Panels</a:t>
            </a:r>
          </a:p>
          <a:p>
            <a:r>
              <a:rPr lang="en-GB" dirty="0" smtClean="0"/>
              <a:t>Social media</a:t>
            </a:r>
          </a:p>
          <a:p>
            <a:r>
              <a:rPr lang="en-GB" dirty="0" smtClean="0"/>
              <a:t>Rating sites</a:t>
            </a:r>
          </a:p>
          <a:p>
            <a:r>
              <a:rPr lang="en-GB" dirty="0" smtClean="0"/>
              <a:t>Admin data from organisations</a:t>
            </a:r>
          </a:p>
          <a:p>
            <a:r>
              <a:rPr lang="en-GB" dirty="0" smtClean="0"/>
              <a:t>Ethnography,  online,  mobile, video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Scraping  bulletin boards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Crowdsourcing data and analysis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0487" y="312229"/>
            <a:ext cx="4419787" cy="581393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Participatory research</a:t>
            </a:r>
          </a:p>
          <a:p>
            <a:r>
              <a:rPr lang="en-GB" dirty="0" smtClean="0"/>
              <a:t>Machine sensor networks - centralised and decentralised</a:t>
            </a:r>
          </a:p>
          <a:p>
            <a:r>
              <a:rPr lang="en-GB" dirty="0" smtClean="0"/>
              <a:t>System, network Logs - Analytics</a:t>
            </a:r>
          </a:p>
          <a:p>
            <a:r>
              <a:rPr lang="en-GB" dirty="0" smtClean="0"/>
              <a:t>Satellite  images</a:t>
            </a:r>
          </a:p>
          <a:p>
            <a:r>
              <a:rPr lang="en-GB" dirty="0" smtClean="0"/>
              <a:t>Computer Modelling</a:t>
            </a:r>
          </a:p>
          <a:p>
            <a:r>
              <a:rPr lang="en-GB" dirty="0" smtClean="0"/>
              <a:t>Large scale Multi-data set models and ranking</a:t>
            </a:r>
          </a:p>
          <a:p>
            <a:r>
              <a:rPr lang="en-GB" dirty="0" err="1" smtClean="0"/>
              <a:t>Mashup</a:t>
            </a:r>
            <a:r>
              <a:rPr lang="en-GB" dirty="0" smtClean="0"/>
              <a:t> of multiple datasets</a:t>
            </a:r>
          </a:p>
          <a:p>
            <a:r>
              <a:rPr lang="en-GB" dirty="0" smtClean="0"/>
              <a:t>Interactive simulations and games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60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research and Evidence in policy/management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12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1201</Words>
  <Application>Microsoft Macintosh PowerPoint</Application>
  <PresentationFormat>On-screen Show (4:3)</PresentationFormat>
  <Paragraphs>216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Engaging with Digital Research 2015 Week 1 The Use of Research and Evidence</vt:lpstr>
      <vt:lpstr>Course Themes and Outline</vt:lpstr>
      <vt:lpstr>Course Outline</vt:lpstr>
      <vt:lpstr>Cont.</vt:lpstr>
      <vt:lpstr>Assessment</vt:lpstr>
      <vt:lpstr>Questions?</vt:lpstr>
      <vt:lpstr>What is ‘Digital Research’ ? </vt:lpstr>
      <vt:lpstr>PowerPoint Presentation</vt:lpstr>
      <vt:lpstr>Use of research and Evidence in policy/management</vt:lpstr>
      <vt:lpstr>Use of Research</vt:lpstr>
      <vt:lpstr>Carol Weiss 1979</vt:lpstr>
      <vt:lpstr>Question</vt:lpstr>
      <vt:lpstr>What does Research produce: </vt:lpstr>
      <vt:lpstr>Evidence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forms of evidence</vt:lpstr>
      <vt:lpstr>OED Definition</vt:lpstr>
      <vt:lpstr>Examples of evidence</vt:lpstr>
      <vt:lpstr>Use Evidence</vt:lpstr>
      <vt:lpstr>A social process and practice</vt:lpstr>
      <vt:lpstr>Normative, empiricist approach</vt:lpstr>
      <vt:lpstr>Make Evident</vt:lpstr>
      <vt:lpstr>How to make something evident</vt:lpstr>
      <vt:lpstr>Failures  of evidence processes</vt:lpstr>
      <vt:lpstr>Evidence in the Digital Age</vt:lpstr>
      <vt:lpstr>Evidence from research</vt:lpstr>
      <vt:lpstr>Hierarchies of evidence based on research method</vt:lpstr>
      <vt:lpstr>  Petticrew &amp;Roberts (2002)</vt:lpstr>
      <vt:lpstr>How is/could be digital research made legitimate, in your field of experience?</vt:lpstr>
      <vt:lpstr>Next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Stewart</dc:creator>
  <cp:lastModifiedBy>James Stewart</cp:lastModifiedBy>
  <cp:revision>49</cp:revision>
  <dcterms:created xsi:type="dcterms:W3CDTF">2015-02-26T10:21:29Z</dcterms:created>
  <dcterms:modified xsi:type="dcterms:W3CDTF">2015-02-26T14:40:47Z</dcterms:modified>
</cp:coreProperties>
</file>