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9" r:id="rId3"/>
    <p:sldId id="260" r:id="rId4"/>
    <p:sldId id="287" r:id="rId5"/>
    <p:sldId id="261" r:id="rId6"/>
    <p:sldId id="262" r:id="rId7"/>
    <p:sldId id="293" r:id="rId8"/>
    <p:sldId id="286" r:id="rId9"/>
    <p:sldId id="284" r:id="rId10"/>
    <p:sldId id="264" r:id="rId11"/>
    <p:sldId id="302" r:id="rId12"/>
    <p:sldId id="299" r:id="rId13"/>
    <p:sldId id="306" r:id="rId14"/>
    <p:sldId id="303" r:id="rId15"/>
    <p:sldId id="266" r:id="rId16"/>
    <p:sldId id="267" r:id="rId17"/>
    <p:sldId id="301" r:id="rId18"/>
    <p:sldId id="268" r:id="rId19"/>
    <p:sldId id="300" r:id="rId20"/>
    <p:sldId id="304" r:id="rId21"/>
    <p:sldId id="297" r:id="rId22"/>
    <p:sldId id="274" r:id="rId23"/>
    <p:sldId id="290" r:id="rId24"/>
    <p:sldId id="271" r:id="rId25"/>
    <p:sldId id="270" r:id="rId26"/>
    <p:sldId id="272" r:id="rId27"/>
    <p:sldId id="273" r:id="rId28"/>
    <p:sldId id="276" r:id="rId29"/>
    <p:sldId id="277" r:id="rId30"/>
    <p:sldId id="295" r:id="rId31"/>
    <p:sldId id="278" r:id="rId32"/>
    <p:sldId id="279" r:id="rId33"/>
    <p:sldId id="294" r:id="rId34"/>
    <p:sldId id="285" r:id="rId35"/>
    <p:sldId id="280" r:id="rId36"/>
    <p:sldId id="296" r:id="rId37"/>
    <p:sldId id="265" r:id="rId38"/>
    <p:sldId id="288" r:id="rId39"/>
    <p:sldId id="257" r:id="rId40"/>
    <p:sldId id="258" r:id="rId41"/>
    <p:sldId id="289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8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90D85-2508-4749-AFE0-B714EC846714}" type="datetimeFigureOut">
              <a:rPr lang="en-US" smtClean="0"/>
              <a:t>03/03/15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74F4B-CFD7-C84F-BBB7-C4D430007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77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Ref: http://</a:t>
            </a:r>
            <a:r>
              <a:rPr lang="en-US" dirty="0" err="1" smtClean="0"/>
              <a:t>www.oecd.org</a:t>
            </a:r>
            <a:r>
              <a:rPr lang="en-US" dirty="0" smtClean="0"/>
              <a:t>/</a:t>
            </a:r>
            <a:r>
              <a:rPr lang="en-US" dirty="0" err="1" smtClean="0"/>
              <a:t>sti</a:t>
            </a:r>
            <a:r>
              <a:rPr lang="en-US" dirty="0" smtClean="0"/>
              <a:t>/</a:t>
            </a:r>
            <a:r>
              <a:rPr lang="en-US" dirty="0" err="1" smtClean="0"/>
              <a:t>ind</a:t>
            </a:r>
            <a:r>
              <a:rPr lang="en-US" dirty="0" smtClean="0"/>
              <a:t>/29398640.pdf  JCR and OECD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B0995-1AD5-3B4F-9E29-CBFFAD190F7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37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www.oecd.org</a:t>
            </a:r>
            <a:r>
              <a:rPr lang="en-US" dirty="0" smtClean="0"/>
              <a:t>/</a:t>
            </a:r>
            <a:r>
              <a:rPr lang="en-US" dirty="0" err="1" smtClean="0"/>
              <a:t>sti</a:t>
            </a:r>
            <a:r>
              <a:rPr lang="en-US" dirty="0" smtClean="0"/>
              <a:t>/</a:t>
            </a:r>
            <a:r>
              <a:rPr lang="en-US" dirty="0" err="1" smtClean="0"/>
              <a:t>ind</a:t>
            </a:r>
            <a:r>
              <a:rPr lang="en-US" dirty="0" smtClean="0"/>
              <a:t>/29398640.pdf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B0995-1AD5-3B4F-9E29-CBFFAD190F7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94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C7BE-BD89-8149-852C-B82F95AB2A7A}" type="datetimeFigureOut">
              <a:rPr lang="en-US" smtClean="0"/>
              <a:t>02/03/15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ECAA-F602-BC49-BA27-E15BD0275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075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C7BE-BD89-8149-852C-B82F95AB2A7A}" type="datetimeFigureOut">
              <a:rPr lang="en-US" smtClean="0"/>
              <a:t>02/03/15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ECAA-F602-BC49-BA27-E15BD0275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07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C7BE-BD89-8149-852C-B82F95AB2A7A}" type="datetimeFigureOut">
              <a:rPr lang="en-US" smtClean="0"/>
              <a:t>02/03/15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ECAA-F602-BC49-BA27-E15BD0275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171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C7BE-BD89-8149-852C-B82F95AB2A7A}" type="datetimeFigureOut">
              <a:rPr lang="en-US" smtClean="0"/>
              <a:t>02/03/15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ECAA-F602-BC49-BA27-E15BD0275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41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C7BE-BD89-8149-852C-B82F95AB2A7A}" type="datetimeFigureOut">
              <a:rPr lang="en-US" smtClean="0"/>
              <a:t>02/03/15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ECAA-F602-BC49-BA27-E15BD0275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7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C7BE-BD89-8149-852C-B82F95AB2A7A}" type="datetimeFigureOut">
              <a:rPr lang="en-US" smtClean="0"/>
              <a:t>02/03/15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ECAA-F602-BC49-BA27-E15BD0275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06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C7BE-BD89-8149-852C-B82F95AB2A7A}" type="datetimeFigureOut">
              <a:rPr lang="en-US" smtClean="0"/>
              <a:t>02/03/15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ECAA-F602-BC49-BA27-E15BD0275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96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C7BE-BD89-8149-852C-B82F95AB2A7A}" type="datetimeFigureOut">
              <a:rPr lang="en-US" smtClean="0"/>
              <a:t>02/03/15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ECAA-F602-BC49-BA27-E15BD0275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38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C7BE-BD89-8149-852C-B82F95AB2A7A}" type="datetimeFigureOut">
              <a:rPr lang="en-US" smtClean="0"/>
              <a:t>02/03/15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ECAA-F602-BC49-BA27-E15BD0275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02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C7BE-BD89-8149-852C-B82F95AB2A7A}" type="datetimeFigureOut">
              <a:rPr lang="en-US" smtClean="0"/>
              <a:t>02/03/15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ECAA-F602-BC49-BA27-E15BD0275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48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C7BE-BD89-8149-852C-B82F95AB2A7A}" type="datetimeFigureOut">
              <a:rPr lang="en-US" smtClean="0"/>
              <a:t>02/03/15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ECAA-F602-BC49-BA27-E15BD0275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0C7BE-BD89-8149-852C-B82F95AB2A7A}" type="datetimeFigureOut">
              <a:rPr lang="en-US" smtClean="0"/>
              <a:t>02/03/15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8ECAA-F602-BC49-BA27-E15BD0275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83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production and impacts of Metrics and Indicators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Engaging with Digital Research</a:t>
            </a:r>
          </a:p>
          <a:p>
            <a:r>
              <a:rPr lang="en-GB" dirty="0"/>
              <a:t>Week 2 </a:t>
            </a:r>
            <a:endParaRPr lang="en-GB" dirty="0" smtClean="0"/>
          </a:p>
          <a:p>
            <a:r>
              <a:rPr lang="en-GB" dirty="0" smtClean="0"/>
              <a:t>MUDR 2015</a:t>
            </a:r>
          </a:p>
          <a:p>
            <a:r>
              <a:rPr lang="en-GB" dirty="0" smtClean="0"/>
              <a:t>James Stewart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807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indicators and ranking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Identify </a:t>
            </a:r>
            <a:r>
              <a:rPr lang="en-GB" dirty="0" smtClean="0"/>
              <a:t>some </a:t>
            </a:r>
            <a:r>
              <a:rPr lang="en-GB" dirty="0"/>
              <a:t>'digital' sources </a:t>
            </a:r>
            <a:r>
              <a:rPr lang="en-GB" dirty="0" smtClean="0"/>
              <a:t>that are or are used as </a:t>
            </a:r>
            <a:r>
              <a:rPr lang="en-GB" dirty="0"/>
              <a:t>metrics or indicators (e.g. open data, social media, machine sensors </a:t>
            </a:r>
            <a:r>
              <a:rPr lang="en-GB" dirty="0" err="1"/>
              <a:t>etc</a:t>
            </a:r>
            <a:r>
              <a:rPr lang="en-GB" dirty="0" smtClean="0"/>
              <a:t>), and the rankings or ratings built on them?</a:t>
            </a:r>
          </a:p>
          <a:p>
            <a:pPr marL="0" indent="0">
              <a:buNone/>
            </a:pPr>
            <a:endParaRPr lang="en-GB" dirty="0"/>
          </a:p>
          <a:p>
            <a:pPr marL="400050" lvl="1" indent="0">
              <a:buNone/>
            </a:pPr>
            <a:r>
              <a:rPr lang="en-GB" dirty="0" smtClean="0"/>
              <a:t>What novel data collection instruments?</a:t>
            </a:r>
          </a:p>
          <a:p>
            <a:pPr marL="400050" lvl="1" indent="0">
              <a:buNone/>
            </a:pPr>
            <a:r>
              <a:rPr lang="en-GB" dirty="0" smtClean="0"/>
              <a:t>What novel analysis methods?</a:t>
            </a:r>
          </a:p>
          <a:p>
            <a:pPr marL="400050" lvl="1" indent="0">
              <a:buNone/>
            </a:pPr>
            <a:r>
              <a:rPr lang="en-GB" dirty="0" smtClean="0"/>
              <a:t>What novel visualisations?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218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Screen Shot 2015-03-04 at 11.54.4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567" r="-28567"/>
          <a:stretch>
            <a:fillRect/>
          </a:stretch>
        </p:blipFill>
        <p:spPr>
          <a:xfrm>
            <a:off x="-1106357" y="-167738"/>
            <a:ext cx="11010485" cy="6372768"/>
          </a:xfrm>
        </p:spPr>
      </p:pic>
    </p:spTree>
    <p:extLst>
      <p:ext uri="{BB962C8B-B14F-4D97-AF65-F5344CB8AC3E}">
        <p14:creationId xmlns:p14="http://schemas.microsoft.com/office/powerpoint/2010/main" val="2047811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3-04 at 11.41.2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5" b="7185"/>
          <a:stretch>
            <a:fillRect/>
          </a:stretch>
        </p:blipFill>
        <p:spPr>
          <a:xfrm>
            <a:off x="166779" y="795316"/>
            <a:ext cx="8520021" cy="5330847"/>
          </a:xfrm>
        </p:spPr>
      </p:pic>
    </p:spTree>
    <p:extLst>
      <p:ext uri="{BB962C8B-B14F-4D97-AF65-F5344CB8AC3E}">
        <p14:creationId xmlns:p14="http://schemas.microsoft.com/office/powerpoint/2010/main" val="3054827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5" b="11325"/>
          <a:stretch>
            <a:fillRect/>
          </a:stretch>
        </p:blipFill>
        <p:spPr bwMode="auto">
          <a:xfrm>
            <a:off x="102704" y="102621"/>
            <a:ext cx="8980007" cy="493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474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Shot 2015-03-04 at 11.52.2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92" r="-33192"/>
          <a:stretch>
            <a:fillRect/>
          </a:stretch>
        </p:blipFill>
        <p:spPr>
          <a:xfrm>
            <a:off x="-670163" y="184844"/>
            <a:ext cx="10639882" cy="5851525"/>
          </a:xfrm>
        </p:spPr>
      </p:pic>
    </p:spTree>
    <p:extLst>
      <p:ext uri="{BB962C8B-B14F-4D97-AF65-F5344CB8AC3E}">
        <p14:creationId xmlns:p14="http://schemas.microsoft.com/office/powerpoint/2010/main" val="179178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6234" b="16234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0"/>
            <a:ext cx="8421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01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tock_market_09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86" y="536253"/>
            <a:ext cx="85598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23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Shot 2015-03-04 at 11.45.5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9" r="-2569"/>
          <a:stretch>
            <a:fillRect/>
          </a:stretch>
        </p:blipFill>
        <p:spPr>
          <a:xfrm>
            <a:off x="-877999" y="274638"/>
            <a:ext cx="10462842" cy="5754160"/>
          </a:xfrm>
        </p:spPr>
      </p:pic>
    </p:spTree>
    <p:extLst>
      <p:ext uri="{BB962C8B-B14F-4D97-AF65-F5344CB8AC3E}">
        <p14:creationId xmlns:p14="http://schemas.microsoft.com/office/powerpoint/2010/main" val="739299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0"/>
            <a:ext cx="6807425" cy="68580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809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3-04 at 11.43.4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04" r="-13904"/>
          <a:stretch>
            <a:fillRect/>
          </a:stretch>
        </p:blipFill>
        <p:spPr>
          <a:xfrm>
            <a:off x="-160338" y="257175"/>
            <a:ext cx="9809163" cy="6027738"/>
          </a:xfrm>
        </p:spPr>
      </p:pic>
    </p:spTree>
    <p:extLst>
      <p:ext uri="{BB962C8B-B14F-4D97-AF65-F5344CB8AC3E}">
        <p14:creationId xmlns:p14="http://schemas.microsoft.com/office/powerpoint/2010/main" val="170973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What is Digital Research?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17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96" y="0"/>
            <a:ext cx="7550092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16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Sources of digital indicators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34334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 smtClean="0"/>
              <a:t>Crowdsourced</a:t>
            </a:r>
            <a:endParaRPr lang="en-GB" dirty="0" smtClean="0"/>
          </a:p>
          <a:p>
            <a:pPr lvl="1"/>
            <a:r>
              <a:rPr lang="en-GB" dirty="0" smtClean="0"/>
              <a:t> Formalised (Trip advisor, </a:t>
            </a:r>
            <a:r>
              <a:rPr lang="en-GB" dirty="0" err="1" smtClean="0"/>
              <a:t>Uber</a:t>
            </a:r>
            <a:r>
              <a:rPr lang="en-GB" dirty="0" smtClean="0"/>
              <a:t>, Amazon, </a:t>
            </a:r>
            <a:r>
              <a:rPr lang="en-GB" dirty="0" err="1" smtClean="0"/>
              <a:t>ebay</a:t>
            </a:r>
            <a:r>
              <a:rPr lang="en-GB" dirty="0" smtClean="0"/>
              <a:t>, Facebook likes)</a:t>
            </a:r>
          </a:p>
          <a:p>
            <a:pPr lvl="1"/>
            <a:r>
              <a:rPr lang="en-GB" dirty="0" smtClean="0"/>
              <a:t> Informal  (e.g. mining tweets, </a:t>
            </a:r>
            <a:r>
              <a:rPr lang="en-GB" dirty="0"/>
              <a:t>G</a:t>
            </a:r>
            <a:r>
              <a:rPr lang="en-GB" dirty="0" smtClean="0"/>
              <a:t>oogle searches)</a:t>
            </a:r>
          </a:p>
          <a:p>
            <a:r>
              <a:rPr lang="en-GB" dirty="0" smtClean="0"/>
              <a:t>From ‘curated’ sources</a:t>
            </a:r>
          </a:p>
          <a:p>
            <a:pPr lvl="1"/>
            <a:r>
              <a:rPr lang="en-GB" dirty="0" smtClean="0"/>
              <a:t>Dating websites</a:t>
            </a:r>
          </a:p>
          <a:p>
            <a:pPr lvl="1"/>
            <a:r>
              <a:rPr lang="en-GB" dirty="0" smtClean="0"/>
              <a:t>Price comparison</a:t>
            </a:r>
          </a:p>
          <a:p>
            <a:r>
              <a:rPr lang="en-GB" dirty="0" smtClean="0"/>
              <a:t>Sensors</a:t>
            </a:r>
          </a:p>
          <a:p>
            <a:pPr lvl="1"/>
            <a:r>
              <a:rPr lang="en-GB" dirty="0" smtClean="0"/>
              <a:t>Traffic : data, vehicles, people, goods</a:t>
            </a:r>
          </a:p>
          <a:p>
            <a:r>
              <a:rPr lang="en-GB" dirty="0"/>
              <a:t>From established datasets</a:t>
            </a:r>
          </a:p>
          <a:p>
            <a:endParaRPr lang="en-GB" dirty="0"/>
          </a:p>
          <a:p>
            <a:pPr lvl="1"/>
            <a:r>
              <a:rPr lang="en-GB" dirty="0" err="1" smtClean="0"/>
              <a:t>etc</a:t>
            </a: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54271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Indicators of </a:t>
            </a:r>
            <a:r>
              <a:rPr lang="en-US" dirty="0" smtClean="0"/>
              <a:t>Qualities in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58369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 smtClean="0"/>
              <a:t>Engineering tests: </a:t>
            </a:r>
            <a:r>
              <a:rPr lang="en-GB" dirty="0"/>
              <a:t>to specification, </a:t>
            </a:r>
            <a:r>
              <a:rPr lang="en-GB" dirty="0" smtClean="0"/>
              <a:t>within </a:t>
            </a:r>
            <a:r>
              <a:rPr lang="en-GB" dirty="0"/>
              <a:t>tolerance, </a:t>
            </a:r>
            <a:r>
              <a:rPr lang="en-GB" dirty="0" smtClean="0"/>
              <a:t>measurement of performance against pre-</a:t>
            </a:r>
            <a:r>
              <a:rPr lang="en-GB" dirty="0" smtClean="0"/>
              <a:t>established </a:t>
            </a:r>
            <a:r>
              <a:rPr lang="en-GB" dirty="0" smtClean="0"/>
              <a:t>criteria</a:t>
            </a:r>
            <a:endParaRPr lang="en-US" dirty="0"/>
          </a:p>
          <a:p>
            <a:r>
              <a:rPr lang="en-GB" b="1" dirty="0" smtClean="0"/>
              <a:t>Market </a:t>
            </a:r>
            <a:r>
              <a:rPr lang="en-GB" b="1" dirty="0"/>
              <a:t>test </a:t>
            </a:r>
            <a:r>
              <a:rPr lang="en-GB" dirty="0"/>
              <a:t>– most </a:t>
            </a:r>
            <a:r>
              <a:rPr lang="en-GB" dirty="0" smtClean="0"/>
              <a:t>popular, best performing… </a:t>
            </a:r>
            <a:endParaRPr lang="en-US" dirty="0"/>
          </a:p>
          <a:p>
            <a:r>
              <a:rPr lang="en-GB" b="1" dirty="0" smtClean="0"/>
              <a:t>Firms</a:t>
            </a:r>
            <a:r>
              <a:rPr lang="en-GB" b="1" dirty="0"/>
              <a:t>’ future </a:t>
            </a:r>
            <a:r>
              <a:rPr lang="en-GB" dirty="0"/>
              <a:t>– share price, analyst recommendations</a:t>
            </a:r>
            <a:endParaRPr lang="en-US" dirty="0"/>
          </a:p>
          <a:p>
            <a:r>
              <a:rPr lang="en-GB" b="1" dirty="0" smtClean="0"/>
              <a:t>Countries </a:t>
            </a:r>
            <a:r>
              <a:rPr lang="en-GB" b="1" dirty="0"/>
              <a:t>– </a:t>
            </a:r>
            <a:r>
              <a:rPr lang="en-GB" dirty="0"/>
              <a:t>credit </a:t>
            </a:r>
            <a:r>
              <a:rPr lang="en-GB" dirty="0" smtClean="0"/>
              <a:t>rating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Multiple sources: </a:t>
            </a:r>
            <a:r>
              <a:rPr lang="en-GB" dirty="0" smtClean="0"/>
              <a:t>Tests, data collection, analysis. </a:t>
            </a:r>
            <a:endParaRPr lang="en-US" dirty="0"/>
          </a:p>
          <a:p>
            <a:pPr marL="0" indent="0">
              <a:buNone/>
            </a:pPr>
            <a:r>
              <a:rPr lang="en-GB" b="1" dirty="0" smtClean="0"/>
              <a:t>Multi</a:t>
            </a:r>
            <a:r>
              <a:rPr lang="en-GB" b="1" dirty="0"/>
              <a:t>-dimensional </a:t>
            </a:r>
            <a:r>
              <a:rPr lang="en-GB" b="1" dirty="0" smtClean="0"/>
              <a:t>space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Who sets the indicators </a:t>
            </a:r>
            <a:r>
              <a:rPr lang="en-GB" dirty="0" smtClean="0">
                <a:solidFill>
                  <a:srgbClr val="FF0000"/>
                </a:solidFill>
              </a:rPr>
              <a:t>– how are they decided, how are they actually calculated</a:t>
            </a:r>
            <a:r>
              <a:rPr lang="en-GB" dirty="0">
                <a:solidFill>
                  <a:srgbClr val="FF0000"/>
                </a:solidFill>
              </a:rPr>
              <a:t>, what are the weightings, what </a:t>
            </a:r>
            <a:r>
              <a:rPr lang="en-GB" dirty="0" smtClean="0">
                <a:solidFill>
                  <a:srgbClr val="FF0000"/>
                </a:solidFill>
              </a:rPr>
              <a:t>data are they based on?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47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Policy Indicators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Did you Read Economist article?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4962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policy indicators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6803" y="1417638"/>
            <a:ext cx="86488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smtClean="0"/>
              <a:t>Society</a:t>
            </a:r>
            <a:endParaRPr lang="en-US" sz="3200" dirty="0" smtClean="0"/>
          </a:p>
          <a:p>
            <a:r>
              <a:rPr lang="en-US" sz="3200" dirty="0" smtClean="0"/>
              <a:t>•Human Development Index (United Nations)</a:t>
            </a:r>
          </a:p>
          <a:p>
            <a:r>
              <a:rPr lang="en-US" sz="3200" dirty="0" smtClean="0"/>
              <a:t>•Health System Achievement Index (WHO)</a:t>
            </a:r>
          </a:p>
          <a:p>
            <a:r>
              <a:rPr lang="en-US" sz="3200" dirty="0" smtClean="0"/>
              <a:t>•Corruption Perceptions Index (Transparency International) </a:t>
            </a:r>
          </a:p>
          <a:p>
            <a:r>
              <a:rPr lang="en-US" sz="3200" dirty="0" smtClean="0"/>
              <a:t>•World Income Inequality </a:t>
            </a:r>
            <a:r>
              <a:rPr lang="en-US" sz="3200" dirty="0" err="1" smtClean="0"/>
              <a:t>Database:Gini</a:t>
            </a:r>
            <a:r>
              <a:rPr lang="en-US" sz="3200" dirty="0" smtClean="0"/>
              <a:t> Index (United Nations) </a:t>
            </a:r>
          </a:p>
          <a:p>
            <a:r>
              <a:rPr lang="en-US" sz="3200" dirty="0" smtClean="0"/>
              <a:t>•Wellbeing Index (Prescott-Allen)</a:t>
            </a:r>
          </a:p>
          <a:p>
            <a:r>
              <a:rPr lang="en-US" sz="3200" dirty="0" smtClean="0"/>
              <a:t>•Genuine Progress Indicator (Redefining Progress)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03607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EPI2008_Overall_Sco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" y="305210"/>
            <a:ext cx="8028878" cy="620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24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es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098"/>
            <a:ext cx="8677275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46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piderweb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97" y="771030"/>
            <a:ext cx="7317561" cy="518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01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Technical definition: </a:t>
            </a:r>
          </a:p>
          <a:p>
            <a:pPr marL="0" indent="0">
              <a:buNone/>
            </a:pPr>
            <a:r>
              <a:rPr lang="en-US" sz="3200" dirty="0" smtClean="0"/>
              <a:t>Composite indicators are mathematical combinations (or aggregations) of a set of indicators.</a:t>
            </a:r>
          </a:p>
          <a:p>
            <a:endParaRPr lang="en-US" sz="32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800" dirty="0" smtClean="0"/>
              <a:t>Conceptual definition: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“Composite indicators are based on sub-indicators that have no common meaningful unit of measurement and there is no obvious way of weighting these sub-indicators”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(Source: Note on composite indicators, EC, Brussels, March 2002)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43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indicators in policy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600199"/>
            <a:ext cx="8418415" cy="4945987"/>
          </a:xfrm>
        </p:spPr>
        <p:txBody>
          <a:bodyPr>
            <a:normAutofit fontScale="70000" lnSpcReduction="2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To </a:t>
            </a:r>
            <a:r>
              <a:rPr lang="en-US" sz="4000" b="1" dirty="0" err="1" smtClean="0">
                <a:solidFill>
                  <a:srgbClr val="FF0000"/>
                </a:solidFill>
              </a:rPr>
              <a:t>summarise</a:t>
            </a:r>
            <a:r>
              <a:rPr lang="en-US" sz="4000" b="1" dirty="0" smtClean="0">
                <a:solidFill>
                  <a:srgbClr val="FF0000"/>
                </a:solidFill>
              </a:rPr>
              <a:t> complex or multi-dimensional issues. </a:t>
            </a:r>
          </a:p>
          <a:p>
            <a:r>
              <a:rPr lang="en-US" sz="3400" dirty="0" smtClean="0"/>
              <a:t>To place countries’ performance at the </a:t>
            </a:r>
            <a:r>
              <a:rPr lang="en-US" sz="3400" dirty="0" err="1" smtClean="0"/>
              <a:t>centre</a:t>
            </a:r>
            <a:r>
              <a:rPr lang="en-US" sz="3400" dirty="0" smtClean="0"/>
              <a:t> of the policy arena.</a:t>
            </a:r>
          </a:p>
          <a:p>
            <a:r>
              <a:rPr lang="en-US" sz="3400" b="1" dirty="0" smtClean="0"/>
              <a:t>To offer a </a:t>
            </a:r>
            <a:r>
              <a:rPr lang="en-US" sz="3400" b="1" dirty="0" smtClean="0">
                <a:solidFill>
                  <a:srgbClr val="FF0000"/>
                </a:solidFill>
              </a:rPr>
              <a:t>rounded assessment</a:t>
            </a:r>
            <a:r>
              <a:rPr lang="en-US" sz="3400" b="1" dirty="0" smtClean="0"/>
              <a:t> of countries’ performance. </a:t>
            </a:r>
          </a:p>
          <a:p>
            <a:r>
              <a:rPr lang="en-US" sz="3400" dirty="0" smtClean="0"/>
              <a:t>To enable judgments to be made on countries’ efficiency.</a:t>
            </a:r>
          </a:p>
          <a:p>
            <a:r>
              <a:rPr lang="en-US" sz="3400" b="1" dirty="0" smtClean="0"/>
              <a:t>To facilitate </a:t>
            </a:r>
            <a:r>
              <a:rPr lang="en-US" sz="3400" b="1" dirty="0" smtClean="0">
                <a:solidFill>
                  <a:srgbClr val="FF0000"/>
                </a:solidFill>
              </a:rPr>
              <a:t>communication</a:t>
            </a:r>
            <a:r>
              <a:rPr lang="en-US" sz="3400" b="1" dirty="0" smtClean="0"/>
              <a:t> with ordinary citizens. </a:t>
            </a:r>
          </a:p>
          <a:p>
            <a:r>
              <a:rPr lang="en-US" sz="3400" b="1" dirty="0" smtClean="0"/>
              <a:t>To be used for </a:t>
            </a:r>
            <a:r>
              <a:rPr lang="en-US" sz="3400" b="1" dirty="0" smtClean="0">
                <a:solidFill>
                  <a:srgbClr val="FF0000"/>
                </a:solidFill>
              </a:rPr>
              <a:t>benchmarking</a:t>
            </a:r>
            <a:r>
              <a:rPr lang="en-US" sz="3400" b="1" dirty="0" smtClean="0"/>
              <a:t> countries of best performance.</a:t>
            </a:r>
          </a:p>
          <a:p>
            <a:r>
              <a:rPr lang="en-US" sz="3400" dirty="0" smtClean="0"/>
              <a:t>To indicate which countries represent the </a:t>
            </a:r>
            <a:r>
              <a:rPr lang="en-US" sz="3400" dirty="0" smtClean="0">
                <a:solidFill>
                  <a:srgbClr val="FF0000"/>
                </a:solidFill>
              </a:rPr>
              <a:t>priority for improvement </a:t>
            </a:r>
            <a:r>
              <a:rPr lang="en-US" sz="3400" dirty="0" smtClean="0"/>
              <a:t>efforts.</a:t>
            </a:r>
          </a:p>
          <a:p>
            <a:r>
              <a:rPr lang="en-US" sz="3400" dirty="0" smtClean="0"/>
              <a:t>To stimulate the search for better data and better analytical efforts.</a:t>
            </a:r>
          </a:p>
          <a:p>
            <a:r>
              <a:rPr lang="en-US" sz="3400" b="1" dirty="0" smtClean="0">
                <a:solidFill>
                  <a:srgbClr val="FF0000"/>
                </a:solidFill>
              </a:rPr>
              <a:t>To set local priorities</a:t>
            </a:r>
            <a:r>
              <a:rPr lang="en-US" sz="3400" b="1" dirty="0" smtClean="0"/>
              <a:t>, and to seek out improvements along dimension of performance where gains are most readily secured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24744" y="6364768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Michaela </a:t>
            </a:r>
            <a:r>
              <a:rPr lang="en-US" dirty="0" err="1" smtClean="0"/>
              <a:t>Saisana</a:t>
            </a:r>
            <a:r>
              <a:rPr lang="en-US" dirty="0" smtClean="0"/>
              <a:t>, JRC 2004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283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887" y="338242"/>
            <a:ext cx="4038600" cy="61731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TV phone Polls</a:t>
            </a:r>
          </a:p>
          <a:p>
            <a:r>
              <a:rPr lang="en-GB" dirty="0" smtClean="0"/>
              <a:t>Internet Panels</a:t>
            </a:r>
          </a:p>
          <a:p>
            <a:r>
              <a:rPr lang="en-GB" dirty="0" smtClean="0"/>
              <a:t>Social media</a:t>
            </a:r>
          </a:p>
          <a:p>
            <a:r>
              <a:rPr lang="en-GB" dirty="0" smtClean="0"/>
              <a:t>Rating sites</a:t>
            </a:r>
          </a:p>
          <a:p>
            <a:r>
              <a:rPr lang="en-GB" dirty="0" smtClean="0"/>
              <a:t>Admin data from organisations</a:t>
            </a:r>
          </a:p>
          <a:p>
            <a:r>
              <a:rPr lang="en-GB" dirty="0" smtClean="0"/>
              <a:t>Ethnography,  online,  mobile, video </a:t>
            </a:r>
            <a:r>
              <a:rPr lang="en-GB" dirty="0" err="1" smtClean="0"/>
              <a:t>etc</a:t>
            </a:r>
            <a:endParaRPr lang="en-GB" dirty="0" smtClean="0"/>
          </a:p>
          <a:p>
            <a:r>
              <a:rPr lang="en-GB" dirty="0" smtClean="0"/>
              <a:t>Scraping  bulletin boards </a:t>
            </a:r>
            <a:r>
              <a:rPr lang="en-GB" dirty="0" err="1" smtClean="0"/>
              <a:t>etc</a:t>
            </a:r>
            <a:endParaRPr lang="en-GB" dirty="0" smtClean="0"/>
          </a:p>
          <a:p>
            <a:r>
              <a:rPr lang="en-GB" dirty="0" smtClean="0"/>
              <a:t>Crowdsourcing data and analysis</a:t>
            </a: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90487" y="312229"/>
            <a:ext cx="4419787" cy="5813934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Participatory research</a:t>
            </a:r>
          </a:p>
          <a:p>
            <a:r>
              <a:rPr lang="en-GB" dirty="0" smtClean="0"/>
              <a:t>Machine sensor networks - centralised and decentralised</a:t>
            </a:r>
          </a:p>
          <a:p>
            <a:r>
              <a:rPr lang="en-GB" dirty="0" smtClean="0"/>
              <a:t>System, network Logs - Analytics</a:t>
            </a:r>
          </a:p>
          <a:p>
            <a:r>
              <a:rPr lang="en-GB" dirty="0" smtClean="0"/>
              <a:t>Satellite  images</a:t>
            </a:r>
          </a:p>
          <a:p>
            <a:r>
              <a:rPr lang="en-GB" dirty="0" smtClean="0"/>
              <a:t>Computer Modelling</a:t>
            </a:r>
          </a:p>
          <a:p>
            <a:r>
              <a:rPr lang="en-GB" dirty="0" smtClean="0"/>
              <a:t>Large scale Multi-data set models and ranking</a:t>
            </a:r>
          </a:p>
          <a:p>
            <a:r>
              <a:rPr lang="en-GB" dirty="0" err="1" smtClean="0"/>
              <a:t>Mashup</a:t>
            </a:r>
            <a:r>
              <a:rPr lang="en-GB" dirty="0" smtClean="0"/>
              <a:t> of multiple datasets</a:t>
            </a:r>
          </a:p>
          <a:p>
            <a:r>
              <a:rPr lang="en-GB" dirty="0" smtClean="0"/>
              <a:t>Interactive simulations and games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933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4033"/>
            <a:ext cx="8229600" cy="1143000"/>
          </a:xfrm>
        </p:spPr>
        <p:txBody>
          <a:bodyPr/>
          <a:lstStyle/>
          <a:p>
            <a:r>
              <a:rPr lang="en-GB" dirty="0" smtClean="0"/>
              <a:t>What other uses?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6156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May send misleading, non-robust policy messages. </a:t>
            </a:r>
          </a:p>
          <a:p>
            <a:r>
              <a:rPr lang="en-US" dirty="0" smtClean="0"/>
              <a:t>May invite stakeholders to draw simplistic conclusions. </a:t>
            </a:r>
          </a:p>
          <a:p>
            <a:r>
              <a:rPr lang="en-US" dirty="0" smtClean="0"/>
              <a:t>Involve judgmental decisions </a:t>
            </a:r>
          </a:p>
          <a:p>
            <a:r>
              <a:rPr lang="en-US" dirty="0" smtClean="0"/>
              <a:t>Increase the quantity of data needed.</a:t>
            </a:r>
          </a:p>
          <a:p>
            <a:r>
              <a:rPr lang="en-US" dirty="0" smtClean="0"/>
              <a:t>May disguise serious failings in some parts of some systems.</a:t>
            </a:r>
          </a:p>
          <a:p>
            <a:r>
              <a:rPr lang="en-US" dirty="0" smtClean="0"/>
              <a:t>May rely on very feeble data in some dimensions.</a:t>
            </a:r>
          </a:p>
          <a:p>
            <a:r>
              <a:rPr lang="en-US" dirty="0" smtClean="0"/>
              <a:t>May ignore dimensions of performance that </a:t>
            </a:r>
            <a:r>
              <a:rPr lang="en-US" dirty="0"/>
              <a:t>a</a:t>
            </a:r>
            <a:r>
              <a:rPr lang="en-US" dirty="0" smtClean="0"/>
              <a:t>re not measurable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690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be: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5608" y="1233821"/>
            <a:ext cx="73862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“simplistic presentations and comparisons of performance in given areas to be used as starting points for further analysis and discussion”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587244"/>
            <a:ext cx="73862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But: “a single number of dubious significance”</a:t>
            </a:r>
          </a:p>
          <a:p>
            <a:endParaRPr lang="en-US" sz="2400" dirty="0" smtClean="0"/>
          </a:p>
          <a:p>
            <a:r>
              <a:rPr lang="en-US" sz="2400" dirty="0" smtClean="0"/>
              <a:t>Stakeholders tempted to </a:t>
            </a:r>
            <a:r>
              <a:rPr lang="en-GB" sz="2400" dirty="0" smtClean="0"/>
              <a:t>summarise</a:t>
            </a:r>
            <a:r>
              <a:rPr lang="en-US" sz="2400" dirty="0" smtClean="0"/>
              <a:t>  complex (elusive) processes into a  single figure to benchmark country performance for policy consumption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0262" y="5512576"/>
            <a:ext cx="8066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Composite indicators are powerful tools to shape perceptions and actions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01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5418"/>
            <a:ext cx="8229600" cy="1143000"/>
          </a:xfrm>
        </p:spPr>
        <p:txBody>
          <a:bodyPr/>
          <a:lstStyle/>
          <a:p>
            <a:r>
              <a:rPr lang="en-GB" dirty="0" smtClean="0"/>
              <a:t>Visualisation is important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667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Common indicators and ranking in business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Market and ‘nature’ driven: </a:t>
            </a:r>
          </a:p>
          <a:p>
            <a:r>
              <a:rPr lang="en-GB" dirty="0" smtClean="0"/>
              <a:t>Stock market valuation</a:t>
            </a:r>
          </a:p>
          <a:p>
            <a:r>
              <a:rPr lang="en-GB" dirty="0" smtClean="0"/>
              <a:t>Crop Yields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Analyst created</a:t>
            </a:r>
          </a:p>
          <a:p>
            <a:r>
              <a:rPr lang="en-GB" dirty="0"/>
              <a:t>The Boston Matrix</a:t>
            </a:r>
          </a:p>
          <a:p>
            <a:r>
              <a:rPr lang="en-GB" dirty="0"/>
              <a:t>The Gartner Magic </a:t>
            </a:r>
            <a:r>
              <a:rPr lang="en-GB" dirty="0" smtClean="0"/>
              <a:t>Quadrant</a:t>
            </a:r>
          </a:p>
          <a:p>
            <a:endParaRPr lang="en-GB" dirty="0" smtClean="0"/>
          </a:p>
          <a:p>
            <a:r>
              <a:rPr lang="en-GB" dirty="0" smtClean="0"/>
              <a:t>Inflation rate</a:t>
            </a:r>
          </a:p>
          <a:p>
            <a:r>
              <a:rPr lang="en-GB" dirty="0" smtClean="0"/>
              <a:t>Consumer confidence indicator</a:t>
            </a:r>
          </a:p>
          <a:p>
            <a:r>
              <a:rPr lang="en-GB" dirty="0"/>
              <a:t>Long Range weather forecast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465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47" y="249485"/>
            <a:ext cx="8210321" cy="615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03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domains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Arts and entertainment</a:t>
            </a:r>
          </a:p>
          <a:p>
            <a:r>
              <a:rPr lang="en-GB" dirty="0" smtClean="0"/>
              <a:t>Public Heath</a:t>
            </a:r>
          </a:p>
          <a:p>
            <a:r>
              <a:rPr lang="en-GB" dirty="0" smtClean="0"/>
              <a:t>Environment</a:t>
            </a:r>
          </a:p>
          <a:p>
            <a:r>
              <a:rPr lang="en-GB" dirty="0" smtClean="0"/>
              <a:t>Political prediction</a:t>
            </a:r>
          </a:p>
          <a:p>
            <a:r>
              <a:rPr lang="en-GB" dirty="0" smtClean="0"/>
              <a:t>Online labour markets</a:t>
            </a:r>
          </a:p>
          <a:p>
            <a:endParaRPr lang="en-GB" dirty="0"/>
          </a:p>
          <a:p>
            <a:r>
              <a:rPr lang="en-GB" dirty="0" smtClean="0"/>
              <a:t>……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6538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79" y="150117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Reflect on Indicators in Policy in Scotland</a:t>
            </a:r>
            <a:endParaRPr lang="en-GB" dirty="0"/>
          </a:p>
        </p:txBody>
      </p:sp>
      <p:pic>
        <p:nvPicPr>
          <p:cNvPr id="5" name="Content Placeholder 4" descr="Screen Shot 2015-03-04 at 10.56.1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98" r="-35998"/>
          <a:stretch>
            <a:fillRect/>
          </a:stretch>
        </p:blipFill>
        <p:spPr>
          <a:xfrm>
            <a:off x="-759537" y="1195404"/>
            <a:ext cx="11156459" cy="5662596"/>
          </a:xfrm>
        </p:spPr>
      </p:pic>
    </p:spTree>
    <p:extLst>
      <p:ext uri="{BB962C8B-B14F-4D97-AF65-F5344CB8AC3E}">
        <p14:creationId xmlns:p14="http://schemas.microsoft.com/office/powerpoint/2010/main" val="1587410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e.g.”</a:t>
            </a:r>
            <a:r>
              <a:rPr lang="en-GB" b="1" dirty="0" err="1" smtClean="0"/>
              <a:t>Improve</a:t>
            </a:r>
            <a:r>
              <a:rPr lang="en-GB" b="1" dirty="0" smtClean="0"/>
              <a:t> </a:t>
            </a:r>
            <a:r>
              <a:rPr lang="en-GB" b="1" dirty="0"/>
              <a:t>the Quality of Healthcare </a:t>
            </a:r>
            <a:r>
              <a:rPr lang="en-GB" b="1" dirty="0" smtClean="0"/>
              <a:t>Experience”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4200" dirty="0"/>
              <a:t>I</a:t>
            </a:r>
            <a:r>
              <a:rPr lang="en-GB" sz="4200" dirty="0" smtClean="0"/>
              <a:t>ndicator </a:t>
            </a:r>
            <a:r>
              <a:rPr lang="en-GB" sz="4200" dirty="0"/>
              <a:t>is based on the reported experience from hospital inpatients as a proxy for experience across the </a:t>
            </a:r>
            <a:r>
              <a:rPr lang="en-GB" sz="4200" dirty="0" smtClean="0"/>
              <a:t>NHS</a:t>
            </a:r>
          </a:p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dirty="0"/>
              <a:t>data are collected by approved contractors using centrally determined methodology. The overall number of surveys returned in 2013/14 was 21,127. The sample was stratified by hospital so that site level (and in some areas sub-site) estimates could be calculated. Scotland results are calculated by weighting the strata results by number of patients.</a:t>
            </a:r>
          </a:p>
          <a:p>
            <a:pPr marL="0" indent="0">
              <a:buNone/>
            </a:pPr>
            <a:r>
              <a:rPr lang="en-GB" dirty="0"/>
              <a:t>The indicator is calculated by taking the mean scores for individual patients' answers to the following questions in the inpatient survey and weighting them using total inpatient numbers to get a national score:</a:t>
            </a:r>
          </a:p>
          <a:p>
            <a:r>
              <a:rPr lang="en-GB" i="1" dirty="0"/>
              <a:t>Overall, how would you rate your admission to hospital (i.e. the period after you arrived at hospital but before you were taken to the ward)?</a:t>
            </a:r>
          </a:p>
          <a:p>
            <a:r>
              <a:rPr lang="en-GB" i="1" dirty="0"/>
              <a:t>Overall, how would you rate the care and treatment you received during your time in the Emergency Department / Accident and Emergency?</a:t>
            </a:r>
          </a:p>
          <a:p>
            <a:r>
              <a:rPr lang="en-GB" i="1" dirty="0"/>
              <a:t>Overall, how would you rate the hospital environment?</a:t>
            </a:r>
          </a:p>
          <a:p>
            <a:r>
              <a:rPr lang="en-GB" i="1" dirty="0"/>
              <a:t>Overall, how would you rate your care and treatment during your stay in hospital?</a:t>
            </a:r>
          </a:p>
          <a:p>
            <a:r>
              <a:rPr lang="en-GB" i="1" dirty="0"/>
              <a:t>Overall, how would you rate all the staff who you came into contact with?</a:t>
            </a:r>
          </a:p>
          <a:p>
            <a:r>
              <a:rPr lang="en-GB" i="1" dirty="0"/>
              <a:t>Overall, how would you rate the arrangements made for you leaving hospital?	</a:t>
            </a:r>
          </a:p>
          <a:p>
            <a:pPr marL="0" indent="0">
              <a:buNone/>
            </a:pPr>
            <a:r>
              <a:rPr lang="en-GB" dirty="0" smtClean="0"/>
              <a:t>`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276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28556"/>
            <a:ext cx="8229600" cy="55415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6806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/>
              <a:t>SCOTLAND PERFORMS - 10 GUIDING PRINCIPLES</a:t>
            </a:r>
          </a:p>
          <a:p>
            <a:r>
              <a:rPr lang="en-GB" dirty="0"/>
              <a:t>Openness and transparency</a:t>
            </a:r>
          </a:p>
          <a:p>
            <a:r>
              <a:rPr lang="en-GB" dirty="0"/>
              <a:t>Accountability and responsibility</a:t>
            </a:r>
          </a:p>
          <a:p>
            <a:r>
              <a:rPr lang="en-GB" dirty="0"/>
              <a:t>Objectivity</a:t>
            </a:r>
          </a:p>
          <a:p>
            <a:r>
              <a:rPr lang="en-GB" dirty="0"/>
              <a:t>Independent assessment</a:t>
            </a:r>
          </a:p>
          <a:p>
            <a:r>
              <a:rPr lang="en-GB" dirty="0"/>
              <a:t>Dynamic site: real data, real time</a:t>
            </a:r>
          </a:p>
          <a:p>
            <a:r>
              <a:rPr lang="en-GB" dirty="0"/>
              <a:t>Accessibility 24/7</a:t>
            </a:r>
          </a:p>
          <a:p>
            <a:r>
              <a:rPr lang="en-GB" dirty="0"/>
              <a:t>Simplicity and clarity</a:t>
            </a:r>
          </a:p>
          <a:p>
            <a:r>
              <a:rPr lang="en-GB" dirty="0"/>
              <a:t>Credibility to Parliament and the wider public</a:t>
            </a:r>
          </a:p>
          <a:p>
            <a:r>
              <a:rPr lang="en-GB" dirty="0"/>
              <a:t>Shared responsibility for outcomes-based performance (with our partners)</a:t>
            </a:r>
          </a:p>
          <a:p>
            <a:r>
              <a:rPr lang="en-GB" dirty="0"/>
              <a:t>Sharpening focus - driving </a:t>
            </a:r>
            <a:r>
              <a:rPr lang="en-GB" dirty="0" smtClean="0"/>
              <a:t>improvement</a:t>
            </a:r>
          </a:p>
          <a:p>
            <a:r>
              <a:rPr lang="en-GB" dirty="0" smtClean="0"/>
              <a:t>http://</a:t>
            </a:r>
            <a:r>
              <a:rPr lang="en-GB" dirty="0" err="1" smtClean="0"/>
              <a:t>www.gov.scot</a:t>
            </a:r>
            <a:r>
              <a:rPr lang="en-GB" dirty="0" smtClean="0"/>
              <a:t>/About/Performance/</a:t>
            </a:r>
            <a:r>
              <a:rPr lang="en-GB" dirty="0" err="1" smtClean="0"/>
              <a:t>scotPerforms</a:t>
            </a:r>
            <a:r>
              <a:rPr lang="en-GB" dirty="0" smtClean="0"/>
              <a:t>/</a:t>
            </a:r>
            <a:r>
              <a:rPr lang="en-GB" dirty="0" err="1" smtClean="0"/>
              <a:t>NPFChanges</a:t>
            </a:r>
            <a:r>
              <a:rPr lang="en-GB" dirty="0" smtClean="0"/>
              <a:t>/Methodology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462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Comments on readings, ideas from Week 1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of Research?</a:t>
            </a:r>
          </a:p>
          <a:p>
            <a:r>
              <a:rPr lang="en-GB" dirty="0" smtClean="0"/>
              <a:t>Evidence?</a:t>
            </a:r>
          </a:p>
          <a:p>
            <a:r>
              <a:rPr lang="en-GB" dirty="0" smtClean="0"/>
              <a:t>Assessment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4891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and creation of indicators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How are indicators actually used? </a:t>
            </a:r>
          </a:p>
          <a:p>
            <a:endParaRPr lang="en-GB" dirty="0"/>
          </a:p>
          <a:p>
            <a:r>
              <a:rPr lang="en-GB" dirty="0" smtClean="0"/>
              <a:t>What </a:t>
            </a:r>
            <a:r>
              <a:rPr lang="en-GB" dirty="0" smtClean="0"/>
              <a:t>research is needed to show that a particular metric is </a:t>
            </a:r>
            <a:r>
              <a:rPr lang="en-GB" dirty="0" smtClean="0"/>
              <a:t>valid or legitimate indicator? </a:t>
            </a:r>
          </a:p>
          <a:p>
            <a:pPr lvl="1"/>
            <a:r>
              <a:rPr lang="en-GB" dirty="0" smtClean="0"/>
              <a:t>E.g. compare to benchmarks, theory of causality, demonstrated correlation, sample measure, instrument reliability   (e.g. </a:t>
            </a:r>
            <a:r>
              <a:rPr lang="en-GB" dirty="0"/>
              <a:t>G</a:t>
            </a:r>
            <a:r>
              <a:rPr lang="en-GB" dirty="0" smtClean="0"/>
              <a:t>oogle flu, Oscar predictions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How can new ‘Digital’ sources be used to complement, challenge or modify indicator?</a:t>
            </a:r>
          </a:p>
          <a:p>
            <a:pPr lvl="1"/>
            <a:r>
              <a:rPr lang="en-GB" dirty="0" smtClean="0"/>
              <a:t>According to the criteria? In practice?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0483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Metrics and indicators in the Digital 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Many links on the Wiki – please add and explore</a:t>
            </a:r>
          </a:p>
          <a:p>
            <a:r>
              <a:rPr lang="en-GB" dirty="0" smtClean="0"/>
              <a:t>Week 3 – case of creating and institutionalising ‘</a:t>
            </a:r>
            <a:r>
              <a:rPr lang="en-GB" dirty="0" err="1" smtClean="0"/>
              <a:t>altmetrics</a:t>
            </a:r>
            <a:r>
              <a:rPr lang="en-GB" dirty="0" smtClean="0"/>
              <a:t>’, and digital research in general</a:t>
            </a:r>
          </a:p>
          <a:p>
            <a:r>
              <a:rPr lang="en-GB" dirty="0" smtClean="0"/>
              <a:t>Assessment 2 -  On the creation and legitimisation of digitally-sourced indicators and metrics.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829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metric?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872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an Indicator?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marL="0" indent="0" algn="ctr">
              <a:buNone/>
            </a:pPr>
            <a:r>
              <a:rPr lang="en-GB" i="1" dirty="0" smtClean="0"/>
              <a:t>How does it indicate?</a:t>
            </a:r>
          </a:p>
          <a:p>
            <a:pPr marL="0" indent="0" algn="ctr">
              <a:buNone/>
            </a:pPr>
            <a:endParaRPr lang="en-GB" i="1" dirty="0" smtClean="0"/>
          </a:p>
          <a:p>
            <a:pPr marL="0" indent="0" algn="ctr">
              <a:buNone/>
            </a:pPr>
            <a:r>
              <a:rPr lang="en-GB" i="1" dirty="0" smtClean="0"/>
              <a:t>i.e. What is needed to make a legitimate and credible indicator?</a:t>
            </a:r>
          </a:p>
        </p:txBody>
      </p:sp>
    </p:spTree>
    <p:extLst>
      <p:ext uri="{BB962C8B-B14F-4D97-AF65-F5344CB8AC3E}">
        <p14:creationId xmlns:p14="http://schemas.microsoft.com/office/powerpoint/2010/main" val="4103925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 smtClean="0"/>
              <a:t>A form of evidence</a:t>
            </a:r>
          </a:p>
          <a:p>
            <a:r>
              <a:rPr lang="en-US" dirty="0" smtClean="0"/>
              <a:t>Assessing Quality – e.g. reputation</a:t>
            </a:r>
          </a:p>
          <a:p>
            <a:r>
              <a:rPr lang="en-US" dirty="0"/>
              <a:t>Ranking and </a:t>
            </a:r>
            <a:r>
              <a:rPr lang="en-US" dirty="0" smtClean="0"/>
              <a:t>Benchmarking</a:t>
            </a:r>
          </a:p>
          <a:p>
            <a:r>
              <a:rPr lang="en-US" dirty="0" smtClean="0"/>
              <a:t>Informing decisions about the future</a:t>
            </a:r>
          </a:p>
          <a:p>
            <a:r>
              <a:rPr lang="en-US" dirty="0" smtClean="0"/>
              <a:t>Assessing the past</a:t>
            </a:r>
          </a:p>
          <a:p>
            <a:r>
              <a:rPr lang="en-US" dirty="0" smtClean="0"/>
              <a:t>Communication and engagement</a:t>
            </a:r>
          </a:p>
          <a:p>
            <a:r>
              <a:rPr lang="en-US" dirty="0" smtClean="0"/>
              <a:t>To drive matching algorithms</a:t>
            </a:r>
          </a:p>
          <a:p>
            <a:endParaRPr lang="en-US" dirty="0"/>
          </a:p>
          <a:p>
            <a:r>
              <a:rPr lang="en-US" dirty="0" smtClean="0"/>
              <a:t>Etc….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001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Comments on the case of science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shapes the creation of impact metrics?</a:t>
            </a:r>
          </a:p>
          <a:p>
            <a:r>
              <a:rPr lang="en-GB" dirty="0" smtClean="0"/>
              <a:t>How does this lead to ranking?</a:t>
            </a:r>
          </a:p>
          <a:p>
            <a:r>
              <a:rPr lang="en-GB" dirty="0" smtClean="0"/>
              <a:t>What is the use of ranking?</a:t>
            </a:r>
          </a:p>
          <a:p>
            <a:r>
              <a:rPr lang="en-GB" dirty="0" smtClean="0"/>
              <a:t>What is the impact of this use?</a:t>
            </a:r>
          </a:p>
          <a:p>
            <a:endParaRPr lang="en-GB" dirty="0"/>
          </a:p>
          <a:p>
            <a:r>
              <a:rPr lang="en-GB" dirty="0" smtClean="0"/>
              <a:t>How has Google Scholar challenged the existing impact ranking processes?</a:t>
            </a:r>
          </a:p>
        </p:txBody>
      </p:sp>
    </p:spTree>
    <p:extLst>
      <p:ext uri="{BB962C8B-B14F-4D97-AF65-F5344CB8AC3E}">
        <p14:creationId xmlns:p14="http://schemas.microsoft.com/office/powerpoint/2010/main" val="207715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are metrics and indicators used in practice? 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Can you other examples? Discuss </a:t>
            </a:r>
            <a:r>
              <a:rPr lang="en-GB" dirty="0"/>
              <a:t>their validity.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938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4199</TotalTime>
  <Words>1270</Words>
  <Application>Microsoft Macintosh PowerPoint</Application>
  <PresentationFormat>On-screen Show (4:3)</PresentationFormat>
  <Paragraphs>187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The production and impacts of Metrics and Indicators</vt:lpstr>
      <vt:lpstr>PowerPoint Presentation</vt:lpstr>
      <vt:lpstr>PowerPoint Presentation</vt:lpstr>
      <vt:lpstr>Comments on readings, ideas from Week 1 </vt:lpstr>
      <vt:lpstr>What is a metric?</vt:lpstr>
      <vt:lpstr>What is an Indicator?</vt:lpstr>
      <vt:lpstr>Uses?</vt:lpstr>
      <vt:lpstr>Comments on the case of science</vt:lpstr>
      <vt:lpstr>PowerPoint Presentation</vt:lpstr>
      <vt:lpstr>Digital indicators and ranking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Sources of digital indicators</vt:lpstr>
      <vt:lpstr>Indicators of Qualities in Uncertainty</vt:lpstr>
      <vt:lpstr>Policy Indicators</vt:lpstr>
      <vt:lpstr>Example policy indicators</vt:lpstr>
      <vt:lpstr>PowerPoint Presentation</vt:lpstr>
      <vt:lpstr>PowerPoint Presentation</vt:lpstr>
      <vt:lpstr>PowerPoint Presentation</vt:lpstr>
      <vt:lpstr>Composite indicators</vt:lpstr>
      <vt:lpstr>Composite indicators in policy</vt:lpstr>
      <vt:lpstr>What other uses?</vt:lpstr>
      <vt:lpstr>Negative aspects</vt:lpstr>
      <vt:lpstr>Should be:</vt:lpstr>
      <vt:lpstr>Visualisation is important</vt:lpstr>
      <vt:lpstr>Common indicators and ranking in business</vt:lpstr>
      <vt:lpstr>PowerPoint Presentation</vt:lpstr>
      <vt:lpstr>Other domains</vt:lpstr>
      <vt:lpstr>Reflect on Indicators in Policy in Scotland</vt:lpstr>
      <vt:lpstr>e.g.”Improve the Quality of Healthcare Experience”</vt:lpstr>
      <vt:lpstr>PowerPoint Presentation</vt:lpstr>
      <vt:lpstr>Use and creation of indicators</vt:lpstr>
      <vt:lpstr>Metrics and indicators in the Digital Age</vt:lpstr>
    </vt:vector>
  </TitlesOfParts>
  <Company>University of Edinburgh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Stewart</dc:creator>
  <cp:lastModifiedBy>James Stewart</cp:lastModifiedBy>
  <cp:revision>57</cp:revision>
  <dcterms:created xsi:type="dcterms:W3CDTF">2015-02-26T17:18:19Z</dcterms:created>
  <dcterms:modified xsi:type="dcterms:W3CDTF">2015-03-04T12:02:56Z</dcterms:modified>
</cp:coreProperties>
</file>