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70" name="Shape 7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5400"/>
              <a:t>Title Text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algn="ctr">
              <a:spcBef>
                <a:spcPts val="0"/>
              </a:spcBef>
              <a:defRPr sz="3200"/>
            </a:lvl1pPr>
            <a:lvl2pPr algn="ctr">
              <a:spcBef>
                <a:spcPts val="0"/>
              </a:spcBef>
              <a:defRPr sz="3200"/>
            </a:lvl2pPr>
            <a:lvl3pPr algn="ctr">
              <a:spcBef>
                <a:spcPts val="0"/>
              </a:spcBef>
              <a:defRPr sz="3200"/>
            </a:lvl3pPr>
            <a:lvl4pPr algn="ctr">
              <a:spcBef>
                <a:spcPts val="0"/>
              </a:spcBef>
              <a:defRPr sz="3200"/>
            </a:lvl4pPr>
            <a:lvl5pPr algn="ctr">
              <a:spcBef>
                <a:spcPts val="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JRC_Slides_Footer.png" descr="JRC_Slides_Footer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66648" y="9189155"/>
            <a:ext cx="871503" cy="564445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Shape 33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JRC_Slides_Footer.png" descr="JRC_Slides_Footer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66648" y="9189155"/>
            <a:ext cx="871503" cy="564445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Shape 38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JRC_Slides_Footer.png" descr="JRC_Slides_Footer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66648" y="9189155"/>
            <a:ext cx="871503" cy="564445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-1" y="-1"/>
            <a:ext cx="13004802" cy="1361441"/>
          </a:xfrm>
          <a:prstGeom prst="rect">
            <a:avLst/>
          </a:prstGeom>
          <a:solidFill>
            <a:srgbClr val="004494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lvl="0" defTabSz="457200">
              <a:defRPr sz="24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</a:p>
        </p:txBody>
      </p:sp>
      <p:pic>
        <p:nvPicPr>
          <p:cNvPr id="44" name="JRC_Slides_Footer.png" descr="JRC_Slides_Footer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66648" y="9189155"/>
            <a:ext cx="871503" cy="564445"/>
          </a:xfrm>
          <a:prstGeom prst="rect">
            <a:avLst/>
          </a:prstGeom>
          <a:ln w="12700">
            <a:miter lim="400000"/>
          </a:ln>
        </p:spPr>
      </p:pic>
      <p:pic>
        <p:nvPicPr>
          <p:cNvPr id="45" name="JRC_Slides_Logo_EN.png" descr="JRC_Slides_Logo_EN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648959" y="368017"/>
            <a:ext cx="2041033" cy="142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Shape 46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-1" y="-1"/>
            <a:ext cx="13004802" cy="1361441"/>
          </a:xfrm>
          <a:prstGeom prst="rect">
            <a:avLst/>
          </a:prstGeom>
          <a:solidFill>
            <a:srgbClr val="004494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lvl="0" defTabSz="457200">
              <a:defRPr sz="24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</a:p>
        </p:txBody>
      </p:sp>
      <p:pic>
        <p:nvPicPr>
          <p:cNvPr id="49" name="JRC_Slides_Footer.png" descr="JRC_Slides_Footer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66648" y="9189155"/>
            <a:ext cx="871503" cy="564445"/>
          </a:xfrm>
          <a:prstGeom prst="rect">
            <a:avLst/>
          </a:prstGeom>
          <a:ln w="12700">
            <a:miter lim="400000"/>
          </a:ln>
        </p:spPr>
      </p:pic>
      <p:pic>
        <p:nvPicPr>
          <p:cNvPr id="50" name="JRC_Slides_Logo_EN.png" descr="JRC_Slides_Logo_EN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648959" y="368017"/>
            <a:ext cx="2041033" cy="142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-1" y="-1"/>
            <a:ext cx="13004802" cy="1361441"/>
          </a:xfrm>
          <a:prstGeom prst="rect">
            <a:avLst/>
          </a:prstGeom>
          <a:solidFill>
            <a:srgbClr val="004494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lvl="0" defTabSz="457200">
              <a:defRPr sz="24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</a:p>
        </p:txBody>
      </p:sp>
      <p:pic>
        <p:nvPicPr>
          <p:cNvPr id="54" name="JRC_Slides_Footer.png" descr="JRC_Slides_Footer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66648" y="9189155"/>
            <a:ext cx="871503" cy="564445"/>
          </a:xfrm>
          <a:prstGeom prst="rect">
            <a:avLst/>
          </a:prstGeom>
          <a:ln w="12700">
            <a:miter lim="400000"/>
          </a:ln>
        </p:spPr>
      </p:pic>
      <p:pic>
        <p:nvPicPr>
          <p:cNvPr id="55" name="JRC_Slides_Logo_EN.png" descr="JRC_Slides_Logo_EN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648959" y="368017"/>
            <a:ext cx="2041033" cy="142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6" name="Shape 56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5400"/>
              <a:t>Title Text</a:t>
            </a:r>
          </a:p>
        </p:txBody>
      </p:sp>
      <p:sp>
        <p:nvSpPr>
          <p:cNvPr id="10" name="Shape 10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algn="ctr">
              <a:spcBef>
                <a:spcPts val="0"/>
              </a:spcBef>
              <a:defRPr sz="3200"/>
            </a:lvl1pPr>
            <a:lvl2pPr algn="ctr">
              <a:spcBef>
                <a:spcPts val="0"/>
              </a:spcBef>
              <a:defRPr sz="3200"/>
            </a:lvl2pPr>
            <a:lvl3pPr algn="ctr">
              <a:spcBef>
                <a:spcPts val="0"/>
              </a:spcBef>
              <a:defRPr sz="3200"/>
            </a:lvl3pPr>
            <a:lvl4pPr algn="ctr">
              <a:spcBef>
                <a:spcPts val="0"/>
              </a:spcBef>
              <a:defRPr sz="3200"/>
            </a:lvl4pPr>
            <a:lvl5pPr algn="ctr">
              <a:spcBef>
                <a:spcPts val="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-1" y="-1"/>
            <a:ext cx="13004802" cy="1361441"/>
          </a:xfrm>
          <a:prstGeom prst="rect">
            <a:avLst/>
          </a:prstGeom>
          <a:solidFill>
            <a:srgbClr val="004494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lvl="0" defTabSz="457200">
              <a:defRPr sz="24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</a:p>
        </p:txBody>
      </p:sp>
      <p:pic>
        <p:nvPicPr>
          <p:cNvPr id="59" name="JRC_Slides_Footer.png" descr="JRC_Slides_Footer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66648" y="9189155"/>
            <a:ext cx="871503" cy="564445"/>
          </a:xfrm>
          <a:prstGeom prst="rect">
            <a:avLst/>
          </a:prstGeom>
          <a:ln w="12700">
            <a:miter lim="400000"/>
          </a:ln>
        </p:spPr>
      </p:pic>
      <p:pic>
        <p:nvPicPr>
          <p:cNvPr id="60" name="JRC_Slides_Logo_EN.png" descr="JRC_Slides_Logo_EN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648959" y="368017"/>
            <a:ext cx="2041033" cy="1422401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hape 61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>
            <a:off x="-1" y="-1"/>
            <a:ext cx="13004802" cy="1361441"/>
          </a:xfrm>
          <a:prstGeom prst="rect">
            <a:avLst/>
          </a:prstGeom>
          <a:solidFill>
            <a:srgbClr val="004494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lvl="0" defTabSz="457200">
              <a:defRPr sz="24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</a:p>
        </p:txBody>
      </p:sp>
      <p:pic>
        <p:nvPicPr>
          <p:cNvPr id="64" name="JRC_Slides_Footer.png" descr="JRC_Slides_Footer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66648" y="9189155"/>
            <a:ext cx="871503" cy="564445"/>
          </a:xfrm>
          <a:prstGeom prst="rect">
            <a:avLst/>
          </a:prstGeom>
          <a:ln w="12700">
            <a:miter lim="400000"/>
          </a:ln>
        </p:spPr>
      </p:pic>
      <p:pic>
        <p:nvPicPr>
          <p:cNvPr id="65" name="JRC_Slides_Logo_EN.png" descr="JRC_Slides_Logo_EN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648959" y="368017"/>
            <a:ext cx="2041033" cy="1422401"/>
          </a:xfrm>
          <a:prstGeom prst="rect">
            <a:avLst/>
          </a:prstGeom>
          <a:ln w="12700">
            <a:miter lim="400000"/>
          </a:ln>
        </p:spPr>
      </p:pic>
      <p:sp>
        <p:nvSpPr>
          <p:cNvPr id="66" name="Shape 66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sldNum" sz="quarter" idx="2"/>
          </p:nvPr>
        </p:nvSpPr>
        <p:spPr>
          <a:xfrm>
            <a:off x="9064977" y="9139484"/>
            <a:ext cx="3034455" cy="215901"/>
          </a:xfrm>
          <a:prstGeom prst="rect">
            <a:avLst/>
          </a:prstGeom>
        </p:spPr>
        <p:txBody>
          <a:bodyPr wrap="square"/>
          <a:lstStyle>
            <a:lvl1pPr algn="r" defTabSz="457200">
              <a:defRPr sz="1400">
                <a:solidFill>
                  <a:srgbClr val="00449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algn="ctr">
              <a:spcBef>
                <a:spcPts val="0"/>
              </a:spcBef>
              <a:defRPr sz="3200"/>
            </a:lvl1pPr>
            <a:lvl2pPr algn="ctr">
              <a:spcBef>
                <a:spcPts val="0"/>
              </a:spcBef>
              <a:defRPr sz="3200"/>
            </a:lvl2pPr>
            <a:lvl3pPr algn="ctr">
              <a:spcBef>
                <a:spcPts val="0"/>
              </a:spcBef>
              <a:defRPr sz="3200"/>
            </a:lvl3pPr>
            <a:lvl4pPr algn="ctr">
              <a:spcBef>
                <a:spcPts val="0"/>
              </a:spcBef>
              <a:defRPr sz="3200"/>
            </a:lvl4pPr>
            <a:lvl5pPr algn="ctr">
              <a:spcBef>
                <a:spcPts val="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Title Text</a:t>
            </a:r>
          </a:p>
        </p:txBody>
      </p:sp>
      <p:sp>
        <p:nvSpPr>
          <p:cNvPr id="20" name="Shape 2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833437" indent="-388937">
              <a:spcBef>
                <a:spcPts val="3000"/>
              </a:spcBef>
              <a:buSzPct val="75000"/>
              <a:buChar char="•"/>
              <a:defRPr sz="3400"/>
            </a:lvl2pPr>
            <a:lvl3pPr marL="1432277" indent="-543277">
              <a:spcBef>
                <a:spcPts val="2600"/>
              </a:spcBef>
              <a:buSzPct val="75000"/>
              <a:buChar char="•"/>
              <a:defRPr sz="3000"/>
            </a:lvl3pPr>
            <a:lvl4pPr marL="1876777" indent="-543277">
              <a:buSzPct val="75000"/>
              <a:buChar char="•"/>
            </a:lvl4pPr>
            <a:lvl5pPr marL="2321277" indent="-543277">
              <a:buSzPct val="75000"/>
              <a:buChar char="•"/>
            </a:lvl5pPr>
          </a:lstStyle>
          <a:p>
            <a:pPr lvl="0">
              <a:defRPr sz="1800"/>
            </a:pPr>
            <a:r>
              <a:rPr sz="4400"/>
              <a:t>Body Level One</a:t>
            </a:r>
            <a:endParaRPr sz="4400"/>
          </a:p>
          <a:p>
            <a:pPr lvl="1">
              <a:defRPr sz="1800"/>
            </a:pPr>
            <a:r>
              <a:rPr sz="3400"/>
              <a:t>Body Level Two</a:t>
            </a:r>
            <a:endParaRPr sz="3400"/>
          </a:p>
          <a:p>
            <a:pPr lvl="2">
              <a:defRPr sz="1800"/>
            </a:pPr>
            <a:r>
              <a:rPr sz="3000"/>
              <a:t>Body Level Three</a:t>
            </a:r>
            <a:endParaRPr sz="3000"/>
          </a:p>
          <a:p>
            <a:pPr lvl="3">
              <a:defRPr sz="1800"/>
            </a:pPr>
            <a:r>
              <a:rPr sz="4400"/>
              <a:t>Body Level Four</a:t>
            </a:r>
            <a:endParaRPr sz="4400"/>
          </a:p>
          <a:p>
            <a:pPr lvl="4">
              <a:defRPr sz="1800"/>
            </a:pPr>
            <a:r>
              <a:rPr sz="4400"/>
              <a:t>Body Level Five</a:t>
            </a:r>
          </a:p>
        </p:txBody>
      </p:sp>
      <p:sp>
        <p:nvSpPr>
          <p:cNvPr id="21" name="Shape 2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Title Text</a:t>
            </a:r>
          </a:p>
        </p:txBody>
      </p:sp>
      <p:sp>
        <p:nvSpPr>
          <p:cNvPr id="24" name="Shape 24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buSzPct val="75000"/>
              <a:buChar char="•"/>
              <a:defRPr sz="2800"/>
            </a:lvl1pPr>
            <a:lvl2pPr marL="685800" indent="-342900">
              <a:buSzPct val="75000"/>
              <a:buChar char="•"/>
              <a:defRPr sz="2800"/>
            </a:lvl2pPr>
            <a:lvl3pPr marL="1028700" indent="-342900">
              <a:buSzPct val="75000"/>
              <a:buChar char="•"/>
              <a:defRPr sz="2800"/>
            </a:lvl3pPr>
            <a:lvl4pPr marL="1371600" indent="-342900">
              <a:buSzPct val="75000"/>
              <a:buChar char="•"/>
              <a:defRPr sz="2800"/>
            </a:lvl4pPr>
            <a:lvl5pPr marL="1714500" indent="-342900">
              <a:buSzPct val="75000"/>
              <a:buChar char="•"/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 marL="543277" indent="-543277">
              <a:buSzPct val="75000"/>
              <a:buChar char="•"/>
            </a:lvl1pPr>
            <a:lvl2pPr marL="987777" indent="-543277">
              <a:buSzPct val="75000"/>
              <a:buChar char="•"/>
            </a:lvl2pPr>
            <a:lvl3pPr marL="1432277" indent="-543277">
              <a:buSzPct val="75000"/>
              <a:buChar char="•"/>
            </a:lvl3pPr>
            <a:lvl4pPr marL="1876777" indent="-543277">
              <a:buSzPct val="75000"/>
              <a:buChar char="•"/>
            </a:lvl4pPr>
            <a:lvl5pPr marL="2321277" indent="-543277">
              <a:buSzPct val="75000"/>
              <a:buChar char="•"/>
            </a:lvl5pPr>
          </a:lstStyle>
          <a:p>
            <a:pPr lvl="0">
              <a:defRPr sz="1800"/>
            </a:pPr>
            <a:r>
              <a:rPr sz="4400"/>
              <a:t>Body Level One</a:t>
            </a:r>
            <a:endParaRPr sz="4400"/>
          </a:p>
          <a:p>
            <a:pPr lvl="1">
              <a:defRPr sz="1800"/>
            </a:pPr>
            <a:r>
              <a:rPr sz="4400"/>
              <a:t>Body Level Two</a:t>
            </a:r>
            <a:endParaRPr sz="4400"/>
          </a:p>
          <a:p>
            <a:pPr lvl="2">
              <a:defRPr sz="1800"/>
            </a:pPr>
            <a:r>
              <a:rPr sz="4400"/>
              <a:t>Body Level Three</a:t>
            </a:r>
            <a:endParaRPr sz="4400"/>
          </a:p>
          <a:p>
            <a:pPr lvl="3">
              <a:defRPr sz="1800"/>
            </a:pPr>
            <a:r>
              <a:rPr sz="4400"/>
              <a:t>Body Level Four</a:t>
            </a:r>
            <a:endParaRPr sz="4400"/>
          </a:p>
          <a:p>
            <a:pPr lvl="4">
              <a:defRPr sz="1800"/>
            </a:pPr>
            <a:r>
              <a:rPr sz="44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5400"/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2pPr marL="833437" indent="-388937">
              <a:spcBef>
                <a:spcPts val="3000"/>
              </a:spcBef>
              <a:buSzPct val="75000"/>
              <a:buChar char="•"/>
              <a:defRPr sz="3400"/>
            </a:lvl2pPr>
            <a:lvl3pPr marL="1432277" indent="-543277">
              <a:spcBef>
                <a:spcPts val="2600"/>
              </a:spcBef>
              <a:buSzPct val="75000"/>
              <a:buChar char="•"/>
              <a:defRPr sz="3000"/>
            </a:lvl3pPr>
            <a:lvl4pPr marL="1876777" indent="-543277">
              <a:buSzPct val="75000"/>
              <a:buChar char="•"/>
            </a:lvl4pPr>
            <a:lvl5pPr marL="2321277" indent="-543277">
              <a:buSzPct val="75000"/>
              <a:buChar char="•"/>
            </a:lvl5pPr>
          </a:lstStyle>
          <a:p>
            <a:pPr lvl="0">
              <a:defRPr sz="1800"/>
            </a:pPr>
            <a:r>
              <a:rPr sz="4400"/>
              <a:t>Body Level One</a:t>
            </a:r>
            <a:endParaRPr sz="4400"/>
          </a:p>
          <a:p>
            <a:pPr lvl="1">
              <a:defRPr sz="1800"/>
            </a:pPr>
            <a:r>
              <a:rPr sz="3400"/>
              <a:t>Body Level Two</a:t>
            </a:r>
            <a:endParaRPr sz="3400"/>
          </a:p>
          <a:p>
            <a:pPr lvl="2">
              <a:defRPr sz="1800"/>
            </a:pPr>
            <a:r>
              <a:rPr sz="3000"/>
              <a:t>Body Level Three</a:t>
            </a:r>
            <a:endParaRPr sz="3000"/>
          </a:p>
          <a:p>
            <a:pPr lvl="3">
              <a:defRPr sz="1800"/>
            </a:pPr>
            <a:r>
              <a:rPr sz="4400"/>
              <a:t>Body Level Four</a:t>
            </a:r>
            <a:endParaRPr sz="4400"/>
          </a:p>
          <a:p>
            <a:pPr lvl="4">
              <a:defRPr sz="1800"/>
            </a:pPr>
            <a:r>
              <a:rPr sz="4400"/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</p:sldLayoutIdLst>
  <p:transition spd="med" advClick="1"/>
  <p:txStyles>
    <p:titleStyle>
      <a:lvl1pPr algn="ctr" defTabSz="584200">
        <a:defRPr sz="54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54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54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54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54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54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54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54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5400">
          <a:latin typeface="+mn-lt"/>
          <a:ea typeface="+mn-ea"/>
          <a:cs typeface="+mn-cs"/>
          <a:sym typeface="Helvetica Light"/>
        </a:defRPr>
      </a:lvl9pPr>
    </p:titleStyle>
    <p:bodyStyle>
      <a:lvl1pPr defTabSz="584200">
        <a:spcBef>
          <a:spcPts val="3200"/>
        </a:spcBef>
        <a:defRPr sz="4400">
          <a:latin typeface="+mn-lt"/>
          <a:ea typeface="+mn-ea"/>
          <a:cs typeface="+mn-cs"/>
          <a:sym typeface="Helvetica Light"/>
        </a:defRPr>
      </a:lvl1pPr>
      <a:lvl2pPr indent="228600" defTabSz="584200">
        <a:spcBef>
          <a:spcPts val="3200"/>
        </a:spcBef>
        <a:defRPr sz="4400">
          <a:latin typeface="+mn-lt"/>
          <a:ea typeface="+mn-ea"/>
          <a:cs typeface="+mn-cs"/>
          <a:sym typeface="Helvetica Light"/>
        </a:defRPr>
      </a:lvl2pPr>
      <a:lvl3pPr indent="457200" defTabSz="584200">
        <a:spcBef>
          <a:spcPts val="3200"/>
        </a:spcBef>
        <a:defRPr sz="4400">
          <a:latin typeface="+mn-lt"/>
          <a:ea typeface="+mn-ea"/>
          <a:cs typeface="+mn-cs"/>
          <a:sym typeface="Helvetica Light"/>
        </a:defRPr>
      </a:lvl3pPr>
      <a:lvl4pPr indent="685800" defTabSz="584200">
        <a:spcBef>
          <a:spcPts val="3200"/>
        </a:spcBef>
        <a:defRPr sz="4400">
          <a:latin typeface="+mn-lt"/>
          <a:ea typeface="+mn-ea"/>
          <a:cs typeface="+mn-cs"/>
          <a:sym typeface="Helvetica Light"/>
        </a:defRPr>
      </a:lvl4pPr>
      <a:lvl5pPr indent="914400" defTabSz="584200">
        <a:spcBef>
          <a:spcPts val="3200"/>
        </a:spcBef>
        <a:defRPr sz="4400">
          <a:latin typeface="+mn-lt"/>
          <a:ea typeface="+mn-ea"/>
          <a:cs typeface="+mn-cs"/>
          <a:sym typeface="Helvetica Light"/>
        </a:defRPr>
      </a:lvl5pPr>
      <a:lvl6pPr indent="1143000" defTabSz="584200">
        <a:spcBef>
          <a:spcPts val="3200"/>
        </a:spcBef>
        <a:defRPr sz="4400">
          <a:latin typeface="+mn-lt"/>
          <a:ea typeface="+mn-ea"/>
          <a:cs typeface="+mn-cs"/>
          <a:sym typeface="Helvetica Light"/>
        </a:defRPr>
      </a:lvl6pPr>
      <a:lvl7pPr indent="1371600" defTabSz="584200">
        <a:spcBef>
          <a:spcPts val="3200"/>
        </a:spcBef>
        <a:defRPr sz="4400">
          <a:latin typeface="+mn-lt"/>
          <a:ea typeface="+mn-ea"/>
          <a:cs typeface="+mn-cs"/>
          <a:sym typeface="Helvetica Light"/>
        </a:defRPr>
      </a:lvl7pPr>
      <a:lvl8pPr indent="1600200" defTabSz="584200">
        <a:spcBef>
          <a:spcPts val="3200"/>
        </a:spcBef>
        <a:defRPr sz="4400">
          <a:latin typeface="+mn-lt"/>
          <a:ea typeface="+mn-ea"/>
          <a:cs typeface="+mn-cs"/>
          <a:sym typeface="Helvetica Light"/>
        </a:defRPr>
      </a:lvl8pPr>
      <a:lvl9pPr indent="1828800" defTabSz="584200">
        <a:spcBef>
          <a:spcPts val="3200"/>
        </a:spcBef>
        <a:defRPr sz="44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tagger.thepcf.org.uk" TargetMode="External"/><Relationship Id="rId3" Type="http://schemas.openxmlformats.org/officeDocument/2006/relationships/hyperlink" Target="http://www.oucs.ox.ac.uk/ww1lit/gwa" TargetMode="Externa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digitalhumanities.org/dhq/vol/6/2/000125/000125.html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Crowdsourcing and Citizen Science Introduction</a:t>
            </a:r>
          </a:p>
        </p:txBody>
      </p:sp>
      <p:sp>
        <p:nvSpPr>
          <p:cNvPr id="73" name="Shape 7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EUDACT 2015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08" name="Shape 10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Read papers on citizen science </a:t>
            </a:r>
            <a:endParaRPr sz="4400"/>
          </a:p>
          <a:p>
            <a:pPr lvl="0">
              <a:defRPr sz="1800"/>
            </a:pPr>
            <a:r>
              <a:rPr sz="4400"/>
              <a:t>Watch interview with Nicola Osborne</a:t>
            </a:r>
          </a:p>
        </p:txBody>
      </p:sp>
      <p:sp>
        <p:nvSpPr>
          <p:cNvPr id="109" name="Shape 10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Themes</a:t>
            </a:r>
          </a:p>
        </p:txBody>
      </p:sp>
      <p:sp>
        <p:nvSpPr>
          <p:cNvPr id="76" name="Shape 7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Citizen Science -&gt; Digital Citizen Science</a:t>
            </a:r>
            <a:endParaRPr sz="4400"/>
          </a:p>
          <a:p>
            <a:pPr lvl="0">
              <a:defRPr sz="1800"/>
            </a:pPr>
            <a:r>
              <a:rPr sz="4400"/>
              <a:t>Online ‘Crowdsourcing’ of Work, Ideas and Information</a:t>
            </a:r>
          </a:p>
        </p:txBody>
      </p:sp>
      <p:sp>
        <p:nvSpPr>
          <p:cNvPr id="77" name="Shape 77"/>
          <p:cNvSpPr/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“Citizen Science”</a:t>
            </a:r>
          </a:p>
        </p:txBody>
      </p:sp>
      <p:sp>
        <p:nvSpPr>
          <p:cNvPr id="80" name="Shape 8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90727">
              <a:spcBef>
                <a:spcPts val="2600"/>
              </a:spcBef>
              <a:defRPr sz="1800"/>
            </a:pPr>
            <a:r>
              <a:rPr b="1" sz="3696">
                <a:latin typeface="Helvetica"/>
                <a:ea typeface="Helvetica"/>
                <a:cs typeface="Helvetica"/>
                <a:sym typeface="Helvetica"/>
              </a:rPr>
              <a:t>19th C. Networks of amateur ‘scientists’ </a:t>
            </a:r>
            <a:r>
              <a:rPr sz="3696"/>
              <a:t>- peer-to-peer and supporting ‘professionals’ (Museums, professional societies etc)</a:t>
            </a:r>
            <a:endParaRPr sz="3696"/>
          </a:p>
          <a:p>
            <a:pPr lvl="0" defTabSz="490727">
              <a:spcBef>
                <a:spcPts val="2600"/>
              </a:spcBef>
              <a:defRPr sz="1800"/>
            </a:pPr>
            <a:r>
              <a:rPr b="1" sz="3696">
                <a:latin typeface="Helvetica"/>
                <a:ea typeface="Helvetica"/>
                <a:cs typeface="Helvetica"/>
                <a:sym typeface="Helvetica"/>
              </a:rPr>
              <a:t>20th Citizens doing ‘counter’-science </a:t>
            </a:r>
            <a:r>
              <a:rPr sz="3696"/>
              <a:t>- alternative evidence etc</a:t>
            </a:r>
            <a:endParaRPr sz="3696"/>
          </a:p>
          <a:p>
            <a:pPr lvl="0" defTabSz="490727">
              <a:spcBef>
                <a:spcPts val="2600"/>
              </a:spcBef>
              <a:defRPr sz="1800"/>
            </a:pPr>
            <a:r>
              <a:rPr b="1" sz="3696">
                <a:latin typeface="Helvetica"/>
                <a:ea typeface="Helvetica"/>
                <a:cs typeface="Helvetica"/>
                <a:sym typeface="Helvetica"/>
              </a:rPr>
              <a:t>Participatory Science  -</a:t>
            </a:r>
            <a:r>
              <a:rPr sz="3696"/>
              <a:t> Public engagement in Science/ Science communication and education</a:t>
            </a:r>
            <a:endParaRPr sz="3696"/>
          </a:p>
          <a:p>
            <a:pPr lvl="0" defTabSz="490727">
              <a:spcBef>
                <a:spcPts val="2600"/>
              </a:spcBef>
              <a:defRPr sz="1800"/>
            </a:pPr>
            <a:r>
              <a:rPr b="1" sz="3696">
                <a:latin typeface="Helvetica"/>
                <a:ea typeface="Helvetica"/>
                <a:cs typeface="Helvetica"/>
                <a:sym typeface="Helvetica"/>
              </a:rPr>
              <a:t>‘Crowdsourced’ Science </a:t>
            </a:r>
            <a:r>
              <a:rPr sz="3696"/>
              <a:t>- directed data collection and analysis</a:t>
            </a:r>
          </a:p>
        </p:txBody>
      </p:sp>
      <p:sp>
        <p:nvSpPr>
          <p:cNvPr id="81" name="Shape 81"/>
          <p:cNvSpPr/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Not forgetting Humanities</a:t>
            </a:r>
          </a:p>
        </p:txBody>
      </p:sp>
      <p:sp>
        <p:nvSpPr>
          <p:cNvPr id="84" name="Shape 8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Local history, Archeology, Oral History, Collecting Artefacts, Photographs, gravestones, (Mapping) etc</a:t>
            </a:r>
            <a:endParaRPr sz="4400"/>
          </a:p>
          <a:p>
            <a:pPr lvl="0">
              <a:defRPr sz="1800"/>
            </a:pPr>
            <a:endParaRPr sz="4400"/>
          </a:p>
          <a:p>
            <a:pPr lvl="0">
              <a:defRPr sz="1800"/>
            </a:pPr>
            <a:r>
              <a:rPr sz="2800"/>
              <a:t>e.g. </a:t>
            </a:r>
            <a:r>
              <a:rPr sz="2800" u="sng">
                <a:hlinkClick r:id="rId2" invalidUrl="" action="" tgtFrame="" tooltip="" history="1" highlightClick="0" endSnd="0"/>
              </a:rPr>
              <a:t>Your paintings tagger</a:t>
            </a:r>
            <a:endParaRPr sz="2800"/>
          </a:p>
          <a:p>
            <a:pPr lvl="0">
              <a:defRPr sz="1800"/>
            </a:pPr>
            <a:r>
              <a:rPr sz="2800" u="sng">
                <a:hlinkClick r:id="rId3" invalidUrl="" action="" tgtFrame="" tooltip="" history="1" highlightClick="0" endSnd="0"/>
              </a:rPr>
              <a:t>The Great War Archive</a:t>
            </a:r>
            <a:endParaRPr sz="2800"/>
          </a:p>
        </p:txBody>
      </p:sp>
      <p:sp>
        <p:nvSpPr>
          <p:cNvPr id="85" name="Shape 85"/>
          <p:cNvSpPr/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Citizen Counter-Science</a:t>
            </a:r>
          </a:p>
        </p:txBody>
      </p:sp>
      <p:sp>
        <p:nvSpPr>
          <p:cNvPr id="88" name="Shape 8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578358">
              <a:spcBef>
                <a:spcPts val="3100"/>
              </a:spcBef>
              <a:defRPr sz="1800"/>
            </a:pPr>
            <a:r>
              <a:rPr sz="4356"/>
              <a:t>Environmentalism - political</a:t>
            </a:r>
            <a:endParaRPr sz="4356"/>
          </a:p>
          <a:p>
            <a:pPr lvl="1" marL="938352" indent="-498297" defTabSz="578358">
              <a:spcBef>
                <a:spcPts val="2900"/>
              </a:spcBef>
              <a:defRPr sz="1800"/>
            </a:pPr>
            <a:r>
              <a:rPr sz="4356"/>
              <a:t>e.g. pollution monitoring (Graham paper)</a:t>
            </a:r>
            <a:endParaRPr sz="4356"/>
          </a:p>
          <a:p>
            <a:pPr lvl="0" defTabSz="578358">
              <a:spcBef>
                <a:spcPts val="3100"/>
              </a:spcBef>
              <a:defRPr sz="1800"/>
            </a:pPr>
            <a:r>
              <a:rPr sz="4356"/>
              <a:t>Collecting Samples, making observations, </a:t>
            </a:r>
            <a:endParaRPr sz="4356"/>
          </a:p>
          <a:p>
            <a:pPr lvl="0" defTabSz="578358">
              <a:spcBef>
                <a:spcPts val="3100"/>
              </a:spcBef>
              <a:defRPr sz="1800"/>
            </a:pPr>
            <a:r>
              <a:rPr sz="4356"/>
              <a:t>Professional scientists involved.</a:t>
            </a:r>
            <a:endParaRPr sz="4356"/>
          </a:p>
          <a:p>
            <a:pPr lvl="0" defTabSz="578358">
              <a:spcBef>
                <a:spcPts val="3100"/>
              </a:spcBef>
              <a:defRPr sz="1800"/>
            </a:pPr>
            <a:r>
              <a:rPr sz="4356"/>
              <a:t>Goal - to challenge polluter, change law etc.</a:t>
            </a:r>
          </a:p>
        </p:txBody>
      </p:sp>
      <p:sp>
        <p:nvSpPr>
          <p:cNvPr id="89" name="Shape 89"/>
          <p:cNvSpPr/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Participatory Science </a:t>
            </a:r>
          </a:p>
        </p:txBody>
      </p:sp>
      <p:sp>
        <p:nvSpPr>
          <p:cNvPr id="92" name="Shape 9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Learning by doing</a:t>
            </a:r>
            <a:endParaRPr sz="4400"/>
          </a:p>
          <a:p>
            <a:pPr lvl="1" marL="947830" indent="-503330">
              <a:defRPr sz="1800"/>
            </a:pPr>
            <a:r>
              <a:rPr sz="4400"/>
              <a:t>Education</a:t>
            </a:r>
            <a:endParaRPr sz="4400"/>
          </a:p>
          <a:p>
            <a:pPr lvl="1" marL="947830" indent="-503330">
              <a:defRPr sz="1800"/>
            </a:pPr>
            <a:r>
              <a:rPr sz="4400"/>
              <a:t>Public Understanding of science</a:t>
            </a:r>
            <a:endParaRPr sz="4400"/>
          </a:p>
          <a:p>
            <a:pPr lvl="1" marL="947830" indent="-503330">
              <a:defRPr sz="1800"/>
            </a:pPr>
            <a:r>
              <a:rPr sz="4400"/>
              <a:t>Engagement in Consultation - citizens and stakeholders.</a:t>
            </a:r>
            <a:endParaRPr sz="4400"/>
          </a:p>
          <a:p>
            <a:pPr lvl="1" marL="947830" indent="-503330">
              <a:defRPr sz="1800"/>
            </a:pPr>
            <a:r>
              <a:rPr sz="4400"/>
              <a:t>“Political” science  (Environmentalism)</a:t>
            </a:r>
          </a:p>
        </p:txBody>
      </p:sp>
      <p:sp>
        <p:nvSpPr>
          <p:cNvPr id="93" name="Shape 93"/>
          <p:cNvSpPr/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(Digital) Citizen Science</a:t>
            </a:r>
          </a:p>
        </p:txBody>
      </p:sp>
      <p:sp>
        <p:nvSpPr>
          <p:cNvPr id="96" name="Shape 9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14781">
              <a:spcBef>
                <a:spcPts val="2200"/>
              </a:spcBef>
              <a:defRPr sz="1800"/>
            </a:pPr>
            <a:r>
              <a:rPr sz="3124"/>
              <a:t>Coordination of citizen activity by scientists or other scholars</a:t>
            </a:r>
            <a:endParaRPr sz="3124"/>
          </a:p>
          <a:p>
            <a:pPr lvl="0" defTabSz="414781">
              <a:spcBef>
                <a:spcPts val="2200"/>
              </a:spcBef>
              <a:defRPr sz="1800"/>
            </a:pPr>
            <a:r>
              <a:rPr b="1" sz="3124">
                <a:latin typeface="Helvetica"/>
                <a:ea typeface="Helvetica"/>
                <a:cs typeface="Helvetica"/>
                <a:sym typeface="Helvetica"/>
              </a:rPr>
              <a:t>Data collection</a:t>
            </a:r>
            <a:endParaRPr b="1" sz="3124">
              <a:latin typeface="Helvetica"/>
              <a:ea typeface="Helvetica"/>
              <a:cs typeface="Helvetica"/>
              <a:sym typeface="Helvetica"/>
            </a:endParaRPr>
          </a:p>
          <a:p>
            <a:pPr lvl="1" marL="0" indent="162305" defTabSz="414781">
              <a:spcBef>
                <a:spcPts val="2100"/>
              </a:spcBef>
              <a:buSzTx/>
              <a:buNone/>
              <a:defRPr sz="1800"/>
            </a:pPr>
            <a:r>
              <a:rPr sz="3124"/>
              <a:t>e.g. bio-diversity surveys (RSPB, Cornell etc)</a:t>
            </a:r>
            <a:endParaRPr sz="3124"/>
          </a:p>
          <a:p>
            <a:pPr lvl="1" marL="672959" indent="-357364" defTabSz="414781">
              <a:spcBef>
                <a:spcPts val="2100"/>
              </a:spcBef>
              <a:defRPr sz="1800"/>
            </a:pPr>
            <a:r>
              <a:rPr sz="3124"/>
              <a:t>When otherwise to difficult or expensive </a:t>
            </a:r>
            <a:endParaRPr sz="3124"/>
          </a:p>
          <a:p>
            <a:pPr lvl="1" marL="672959" indent="-357364" defTabSz="414781">
              <a:spcBef>
                <a:spcPts val="2100"/>
              </a:spcBef>
              <a:defRPr sz="1800"/>
            </a:pPr>
            <a:r>
              <a:rPr sz="3124"/>
              <a:t>Specific and rolling collection</a:t>
            </a:r>
            <a:endParaRPr sz="3124"/>
          </a:p>
          <a:p>
            <a:pPr lvl="0" defTabSz="414781">
              <a:spcBef>
                <a:spcPts val="2200"/>
              </a:spcBef>
              <a:defRPr sz="1800"/>
            </a:pPr>
            <a:r>
              <a:rPr b="1" sz="3124">
                <a:latin typeface="Helvetica"/>
                <a:ea typeface="Helvetica"/>
                <a:cs typeface="Helvetica"/>
                <a:sym typeface="Helvetica"/>
              </a:rPr>
              <a:t>Data cleaning and analysis </a:t>
            </a:r>
            <a:r>
              <a:rPr sz="3124"/>
              <a:t> </a:t>
            </a:r>
            <a:endParaRPr sz="3124"/>
          </a:p>
          <a:p>
            <a:pPr lvl="1" marL="0" indent="162305" defTabSz="414781">
              <a:spcBef>
                <a:spcPts val="2100"/>
              </a:spcBef>
              <a:buSzTx/>
              <a:buNone/>
              <a:defRPr sz="1800"/>
            </a:pPr>
            <a:r>
              <a:rPr sz="3124"/>
              <a:t>e.g. The Zooniverse; Finnish Library (transcription)</a:t>
            </a:r>
            <a:endParaRPr sz="3124"/>
          </a:p>
          <a:p>
            <a:pPr lvl="1" marL="672959" indent="-357364" defTabSz="414781">
              <a:spcBef>
                <a:spcPts val="2100"/>
              </a:spcBef>
              <a:defRPr sz="1800"/>
            </a:pPr>
            <a:r>
              <a:rPr sz="3124"/>
              <a:t>when computers cannot handle, assistants would be too slow or expensive. Microwork</a:t>
            </a:r>
          </a:p>
        </p:txBody>
      </p:sp>
      <p:sp>
        <p:nvSpPr>
          <p:cNvPr id="97" name="Shape 97"/>
          <p:cNvSpPr/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400"/>
              <a:t>Digital Citizen Science </a:t>
            </a:r>
          </a:p>
        </p:txBody>
      </p:sp>
      <p:sp>
        <p:nvSpPr>
          <p:cNvPr id="100" name="Shape 10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Tools and Platforms</a:t>
            </a:r>
            <a:endParaRPr sz="4400"/>
          </a:p>
          <a:p>
            <a:pPr lvl="1" marL="787680" indent="-343180">
              <a:spcBef>
                <a:spcPts val="2600"/>
              </a:spcBef>
              <a:defRPr sz="1800"/>
            </a:pPr>
            <a:r>
              <a:rPr sz="3000"/>
              <a:t>Ad hoc -&gt; Standardised. </a:t>
            </a:r>
            <a:endParaRPr sz="3000"/>
          </a:p>
          <a:p>
            <a:pPr lvl="1" marL="787680" indent="-343180">
              <a:spcBef>
                <a:spcPts val="2600"/>
              </a:spcBef>
              <a:defRPr sz="1800"/>
            </a:pPr>
            <a:r>
              <a:rPr sz="3000"/>
              <a:t>PC based, Mobile, Place based</a:t>
            </a:r>
            <a:endParaRPr sz="3000"/>
          </a:p>
          <a:p>
            <a:pPr lvl="0">
              <a:defRPr sz="1800"/>
            </a:pPr>
            <a:r>
              <a:rPr sz="4400"/>
              <a:t>Improving Quality of science, Ease of use, Sensitive data, Data standards</a:t>
            </a:r>
            <a:endParaRPr sz="4400"/>
          </a:p>
          <a:p>
            <a:pPr lvl="0">
              <a:defRPr sz="1800"/>
            </a:pPr>
            <a:r>
              <a:rPr sz="4400"/>
              <a:t>Generating and managing the ’crowd</a:t>
            </a:r>
            <a:endParaRPr sz="4400"/>
          </a:p>
        </p:txBody>
      </p:sp>
      <p:sp>
        <p:nvSpPr>
          <p:cNvPr id="101" name="Shape 101"/>
          <p:cNvSpPr/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type="title"/>
          </p:nvPr>
        </p:nvSpPr>
        <p:spPr>
          <a:xfrm>
            <a:off x="952500" y="444500"/>
            <a:ext cx="11099800" cy="1263551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 lvl="0">
              <a:defRPr sz="1800"/>
            </a:pPr>
            <a:r>
              <a:rPr sz="4000"/>
              <a:t>Understanding and Engaging the The Crowd</a:t>
            </a:r>
          </a:p>
        </p:txBody>
      </p:sp>
      <p:sp>
        <p:nvSpPr>
          <p:cNvPr id="104" name="Shape 104"/>
          <p:cNvSpPr/>
          <p:nvPr>
            <p:ph type="body" idx="1"/>
          </p:nvPr>
        </p:nvSpPr>
        <p:spPr>
          <a:xfrm>
            <a:off x="952500" y="1691282"/>
            <a:ext cx="11099800" cy="6703418"/>
          </a:xfrm>
          <a:prstGeom prst="rect">
            <a:avLst/>
          </a:prstGeom>
        </p:spPr>
        <p:txBody>
          <a:bodyPr/>
          <a:lstStyle/>
          <a:p>
            <a:pPr lvl="0" defTabSz="262889">
              <a:spcBef>
                <a:spcPts val="1400"/>
              </a:spcBef>
              <a:defRPr sz="1800"/>
            </a:pPr>
            <a:r>
              <a:rPr sz="1979"/>
              <a:t>When is it a Crowd, when a Community, when, work in the Cloud</a:t>
            </a:r>
            <a:endParaRPr sz="1979"/>
          </a:p>
          <a:p>
            <a:pPr lvl="1" marL="375046" indent="-175021" defTabSz="262889">
              <a:spcBef>
                <a:spcPts val="1300"/>
              </a:spcBef>
              <a:defRPr sz="1800"/>
            </a:pPr>
            <a:r>
              <a:rPr sz="1529"/>
              <a:t>Scale, Brand and social organisation, Engagement, </a:t>
            </a:r>
            <a:endParaRPr sz="1529"/>
          </a:p>
          <a:p>
            <a:pPr lvl="0" defTabSz="262889">
              <a:spcBef>
                <a:spcPts val="1400"/>
              </a:spcBef>
              <a:defRPr sz="1800"/>
            </a:pPr>
            <a:r>
              <a:rPr sz="1979"/>
              <a:t>Many different motivations: (e.g. Brabham, Daren C. (2012)</a:t>
            </a:r>
            <a:endParaRPr sz="1979"/>
          </a:p>
          <a:p>
            <a:pPr lvl="0" marL="166687" indent="-166687" defTabSz="262889">
              <a:spcBef>
                <a:spcPts val="400"/>
              </a:spcBef>
              <a:buSzPct val="75000"/>
              <a:buChar char="•"/>
              <a:defRPr sz="1800"/>
            </a:pPr>
            <a:r>
              <a:rPr sz="1350"/>
              <a:t>Contributing to Science etc</a:t>
            </a:r>
            <a:endParaRPr sz="1350"/>
          </a:p>
          <a:p>
            <a:pPr lvl="0" marL="166687" indent="-166687" defTabSz="262889">
              <a:spcBef>
                <a:spcPts val="400"/>
              </a:spcBef>
              <a:buSzPct val="75000"/>
              <a:buChar char="•"/>
              <a:defRPr sz="1800"/>
            </a:pPr>
            <a:r>
              <a:rPr sz="1350"/>
              <a:t>Learning  (e.g. many school children)</a:t>
            </a:r>
            <a:endParaRPr sz="1350"/>
          </a:p>
          <a:p>
            <a:pPr lvl="0" marL="166687" indent="-166687" defTabSz="262889">
              <a:spcBef>
                <a:spcPts val="400"/>
              </a:spcBef>
              <a:buSzPct val="75000"/>
              <a:buChar char="•"/>
              <a:defRPr sz="1800"/>
            </a:pPr>
            <a:r>
              <a:rPr sz="1350"/>
              <a:t>Leisure - entertainment - (e.g. game like)</a:t>
            </a:r>
            <a:endParaRPr sz="1350"/>
          </a:p>
          <a:p>
            <a:pPr lvl="0" marL="166687" indent="-166687" defTabSz="262889">
              <a:spcBef>
                <a:spcPts val="400"/>
              </a:spcBef>
              <a:buSzPct val="75000"/>
              <a:buChar char="•"/>
              <a:defRPr sz="1800"/>
            </a:pPr>
            <a:r>
              <a:rPr sz="1350"/>
              <a:t>Personal relevance</a:t>
            </a:r>
            <a:endParaRPr sz="1350"/>
          </a:p>
          <a:p>
            <a:pPr lvl="0" marL="166687" indent="-166687" defTabSz="262889">
              <a:spcBef>
                <a:spcPts val="400"/>
              </a:spcBef>
              <a:buSzPct val="75000"/>
              <a:buChar char="•"/>
              <a:defRPr sz="1800"/>
            </a:pPr>
            <a:r>
              <a:rPr sz="1350"/>
              <a:t>Payment</a:t>
            </a:r>
            <a:endParaRPr sz="1350"/>
          </a:p>
          <a:p>
            <a:pPr lvl="1" marL="366712" indent="-166687" defTabSz="262889">
              <a:spcBef>
                <a:spcPts val="400"/>
              </a:spcBef>
              <a:defRPr sz="1800"/>
            </a:pPr>
            <a:r>
              <a:rPr sz="1350"/>
              <a:t>Often the language of ‘intrinsic’ (personal engagement, community participation) and ‘extrinsic’ motivation (payment, future rewards) is used.</a:t>
            </a:r>
            <a:endParaRPr sz="1350"/>
          </a:p>
          <a:p>
            <a:pPr lvl="1" marL="366712" indent="-166687" defTabSz="262889">
              <a:spcBef>
                <a:spcPts val="400"/>
              </a:spcBef>
              <a:defRPr sz="1800"/>
            </a:pPr>
            <a:r>
              <a:rPr sz="1350"/>
              <a:t>These are shaped not only by the individual, but by the design of the tasks, system, networks of stakeholders etc</a:t>
            </a:r>
            <a:endParaRPr sz="1350"/>
          </a:p>
          <a:p>
            <a:pPr lvl="0" defTabSz="262889">
              <a:spcBef>
                <a:spcPts val="1400"/>
              </a:spcBef>
              <a:defRPr sz="1800"/>
            </a:pPr>
            <a:r>
              <a:rPr sz="1979"/>
              <a:t>Work Distribution</a:t>
            </a:r>
            <a:endParaRPr sz="1979"/>
          </a:p>
          <a:p>
            <a:pPr lvl="0" marL="166687" indent="-166687" defTabSz="262889">
              <a:spcBef>
                <a:spcPts val="1100"/>
              </a:spcBef>
              <a:buSzPct val="75000"/>
              <a:buChar char="•"/>
              <a:defRPr sz="1800"/>
            </a:pPr>
            <a:r>
              <a:rPr sz="1350"/>
              <a:t>Highly concentrated in a small percentage of enthusiasts</a:t>
            </a:r>
            <a:endParaRPr sz="1350"/>
          </a:p>
          <a:p>
            <a:pPr lvl="0" marL="166687" indent="-166687" defTabSz="262889">
              <a:spcBef>
                <a:spcPts val="1100"/>
              </a:spcBef>
              <a:buSzPct val="75000"/>
              <a:buChar char="•"/>
              <a:defRPr sz="1800"/>
            </a:pPr>
            <a:r>
              <a:rPr sz="1350"/>
              <a:t>Re-use of Crowds People willing to move across projects (Zooniverse, environmental)</a:t>
            </a:r>
            <a:endParaRPr sz="1350"/>
          </a:p>
          <a:p>
            <a:pPr lvl="0" defTabSz="262889">
              <a:spcBef>
                <a:spcPts val="1400"/>
              </a:spcBef>
              <a:defRPr sz="1800"/>
            </a:pPr>
            <a:r>
              <a:rPr sz="1979"/>
              <a:t>Principle Challenge is to target, build and ‘curate’ a ‘crowd’</a:t>
            </a:r>
            <a:endParaRPr sz="1979"/>
          </a:p>
          <a:p>
            <a:pPr lvl="1" marL="375046" indent="-175021" defTabSz="262889">
              <a:spcBef>
                <a:spcPts val="1300"/>
              </a:spcBef>
              <a:defRPr sz="1800"/>
            </a:pPr>
            <a:r>
              <a:rPr sz="1529"/>
              <a:t>e.g. </a:t>
            </a:r>
            <a:r>
              <a:rPr sz="1529" u="sng">
                <a:hlinkClick r:id="rId2" invalidUrl="" action="" tgtFrame="" tooltip="" history="1" highlightClick="0" endSnd="0"/>
              </a:rPr>
              <a:t>Building A Volunteer Community: Results and Findings from Transcribe Bentham</a:t>
            </a:r>
            <a:endParaRPr sz="1529"/>
          </a:p>
          <a:p>
            <a:pPr lvl="0" defTabSz="262889">
              <a:spcBef>
                <a:spcPts val="1400"/>
              </a:spcBef>
              <a:defRPr sz="1800"/>
            </a:pPr>
            <a:r>
              <a:rPr sz="1979"/>
              <a:t>Important role for existing trusted stakeholders </a:t>
            </a:r>
            <a:endParaRPr sz="1979"/>
          </a:p>
          <a:p>
            <a:pPr lvl="0" marL="166687" indent="-166687" defTabSz="262889">
              <a:spcBef>
                <a:spcPts val="1100"/>
              </a:spcBef>
              <a:buSzPct val="75000"/>
              <a:buChar char="•"/>
              <a:defRPr sz="1800"/>
            </a:pPr>
            <a:r>
              <a:rPr sz="1350"/>
              <a:t> University, BBC, NGOs etc</a:t>
            </a:r>
            <a:endParaRPr sz="1350"/>
          </a:p>
        </p:txBody>
      </p:sp>
      <p:sp>
        <p:nvSpPr>
          <p:cNvPr id="105" name="Shape 105"/>
          <p:cNvSpPr/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