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1" r:id="rId3"/>
    <p:sldId id="260" r:id="rId4"/>
    <p:sldId id="259" r:id="rId5"/>
    <p:sldId id="272" r:id="rId6"/>
    <p:sldId id="261" r:id="rId7"/>
    <p:sldId id="262" r:id="rId8"/>
    <p:sldId id="263" r:id="rId9"/>
    <p:sldId id="264" r:id="rId10"/>
    <p:sldId id="265" r:id="rId11"/>
    <p:sldId id="266" r:id="rId12"/>
    <p:sldId id="267" r:id="rId13"/>
    <p:sldId id="273" r:id="rId14"/>
    <p:sldId id="268" r:id="rId15"/>
    <p:sldId id="257" r:id="rId16"/>
    <p:sldId id="274" r:id="rId17"/>
    <p:sldId id="258" r:id="rId18"/>
    <p:sldId id="269"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71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17940-C1D6-7349-B899-4CEA82C9E577}" type="datetimeFigureOut">
              <a:rPr lang="en-US" smtClean="0"/>
              <a:t>15/05/2015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25A62-B055-0947-B3F7-C29D051C40BD}" type="slidenum">
              <a:rPr lang="en-US" smtClean="0"/>
              <a:t>‹#›</a:t>
            </a:fld>
            <a:endParaRPr lang="en-US"/>
          </a:p>
        </p:txBody>
      </p:sp>
    </p:spTree>
    <p:extLst>
      <p:ext uri="{BB962C8B-B14F-4D97-AF65-F5344CB8AC3E}">
        <p14:creationId xmlns:p14="http://schemas.microsoft.com/office/powerpoint/2010/main" val="2132551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he or any</a:t>
            </a:r>
            <a:r>
              <a:rPr lang="en-US" baseline="0" dirty="0" smtClean="0"/>
              <a:t> other authority wants to withhold information, they will have to consult with AG and White House Council first. The request will have to go past a separate authority. </a:t>
            </a:r>
            <a:endParaRPr lang="en-US" dirty="0"/>
          </a:p>
        </p:txBody>
      </p:sp>
      <p:sp>
        <p:nvSpPr>
          <p:cNvPr id="4" name="Slide Number Placeholder 3"/>
          <p:cNvSpPr>
            <a:spLocks noGrp="1"/>
          </p:cNvSpPr>
          <p:nvPr>
            <p:ph type="sldNum" sz="quarter" idx="10"/>
          </p:nvPr>
        </p:nvSpPr>
        <p:spPr/>
        <p:txBody>
          <a:bodyPr/>
          <a:lstStyle/>
          <a:p>
            <a:fld id="{18125A62-B055-0947-B3F7-C29D051C40BD}" type="slidenum">
              <a:rPr lang="en-US" smtClean="0"/>
              <a:t>3</a:t>
            </a:fld>
            <a:endParaRPr lang="en-US"/>
          </a:p>
        </p:txBody>
      </p:sp>
    </p:spTree>
    <p:extLst>
      <p:ext uri="{BB962C8B-B14F-4D97-AF65-F5344CB8AC3E}">
        <p14:creationId xmlns:p14="http://schemas.microsoft.com/office/powerpoint/2010/main" val="195083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on collaboration through challenges and cash prizes. </a:t>
            </a:r>
            <a:endParaRPr lang="en-US" dirty="0"/>
          </a:p>
        </p:txBody>
      </p:sp>
      <p:sp>
        <p:nvSpPr>
          <p:cNvPr id="4" name="Slide Number Placeholder 3"/>
          <p:cNvSpPr>
            <a:spLocks noGrp="1"/>
          </p:cNvSpPr>
          <p:nvPr>
            <p:ph type="sldNum" sz="quarter" idx="10"/>
          </p:nvPr>
        </p:nvSpPr>
        <p:spPr/>
        <p:txBody>
          <a:bodyPr/>
          <a:lstStyle/>
          <a:p>
            <a:fld id="{18125A62-B055-0947-B3F7-C29D051C40BD}" type="slidenum">
              <a:rPr lang="en-US" smtClean="0"/>
              <a:t>4</a:t>
            </a:fld>
            <a:endParaRPr lang="en-US"/>
          </a:p>
        </p:txBody>
      </p:sp>
    </p:spTree>
    <p:extLst>
      <p:ext uri="{BB962C8B-B14F-4D97-AF65-F5344CB8AC3E}">
        <p14:creationId xmlns:p14="http://schemas.microsoft.com/office/powerpoint/2010/main" val="3744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25A62-B055-0947-B3F7-C29D051C40BD}" type="slidenum">
              <a:rPr lang="en-US" smtClean="0"/>
              <a:t>5</a:t>
            </a:fld>
            <a:endParaRPr lang="en-US"/>
          </a:p>
        </p:txBody>
      </p:sp>
    </p:spTree>
    <p:extLst>
      <p:ext uri="{BB962C8B-B14F-4D97-AF65-F5344CB8AC3E}">
        <p14:creationId xmlns:p14="http://schemas.microsoft.com/office/powerpoint/2010/main" val="120757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25A62-B055-0947-B3F7-C29D051C40BD}" type="slidenum">
              <a:rPr lang="en-US" smtClean="0"/>
              <a:t>8</a:t>
            </a:fld>
            <a:endParaRPr lang="en-US"/>
          </a:p>
        </p:txBody>
      </p:sp>
    </p:spTree>
    <p:extLst>
      <p:ext uri="{BB962C8B-B14F-4D97-AF65-F5344CB8AC3E}">
        <p14:creationId xmlns:p14="http://schemas.microsoft.com/office/powerpoint/2010/main" val="398384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25A62-B055-0947-B3F7-C29D051C40BD}" type="slidenum">
              <a:rPr lang="en-US" smtClean="0"/>
              <a:t>9</a:t>
            </a:fld>
            <a:endParaRPr lang="en-US"/>
          </a:p>
        </p:txBody>
      </p:sp>
    </p:spTree>
    <p:extLst>
      <p:ext uri="{BB962C8B-B14F-4D97-AF65-F5344CB8AC3E}">
        <p14:creationId xmlns:p14="http://schemas.microsoft.com/office/powerpoint/2010/main" val="271244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25A62-B055-0947-B3F7-C29D051C40BD}" type="slidenum">
              <a:rPr lang="en-US" smtClean="0"/>
              <a:t>10</a:t>
            </a:fld>
            <a:endParaRPr lang="en-US"/>
          </a:p>
        </p:txBody>
      </p:sp>
    </p:spTree>
    <p:extLst>
      <p:ext uri="{BB962C8B-B14F-4D97-AF65-F5344CB8AC3E}">
        <p14:creationId xmlns:p14="http://schemas.microsoft.com/office/powerpoint/2010/main" val="363936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25A62-B055-0947-B3F7-C29D051C40BD}" type="slidenum">
              <a:rPr lang="en-US" smtClean="0"/>
              <a:t>13</a:t>
            </a:fld>
            <a:endParaRPr lang="en-US"/>
          </a:p>
        </p:txBody>
      </p:sp>
    </p:spTree>
    <p:extLst>
      <p:ext uri="{BB962C8B-B14F-4D97-AF65-F5344CB8AC3E}">
        <p14:creationId xmlns:p14="http://schemas.microsoft.com/office/powerpoint/2010/main" val="63394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 explicit about data. </a:t>
            </a:r>
            <a:endParaRPr lang="en-US" dirty="0"/>
          </a:p>
        </p:txBody>
      </p:sp>
      <p:sp>
        <p:nvSpPr>
          <p:cNvPr id="4" name="Slide Number Placeholder 3"/>
          <p:cNvSpPr>
            <a:spLocks noGrp="1"/>
          </p:cNvSpPr>
          <p:nvPr>
            <p:ph type="sldNum" sz="quarter" idx="10"/>
          </p:nvPr>
        </p:nvSpPr>
        <p:spPr/>
        <p:txBody>
          <a:bodyPr/>
          <a:lstStyle/>
          <a:p>
            <a:fld id="{18125A62-B055-0947-B3F7-C29D051C40BD}" type="slidenum">
              <a:rPr lang="en-US" smtClean="0"/>
              <a:t>16</a:t>
            </a:fld>
            <a:endParaRPr lang="en-US"/>
          </a:p>
        </p:txBody>
      </p:sp>
    </p:spTree>
    <p:extLst>
      <p:ext uri="{BB962C8B-B14F-4D97-AF65-F5344CB8AC3E}">
        <p14:creationId xmlns:p14="http://schemas.microsoft.com/office/powerpoint/2010/main" val="2516831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25A62-B055-0947-B3F7-C29D051C40BD}" type="slidenum">
              <a:rPr lang="en-US" smtClean="0"/>
              <a:t>17</a:t>
            </a:fld>
            <a:endParaRPr lang="en-US"/>
          </a:p>
        </p:txBody>
      </p:sp>
    </p:spTree>
    <p:extLst>
      <p:ext uri="{BB962C8B-B14F-4D97-AF65-F5344CB8AC3E}">
        <p14:creationId xmlns:p14="http://schemas.microsoft.com/office/powerpoint/2010/main" val="3484663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913A5D0-49BA-C24A-983C-244B1E50695D}" type="datetimeFigureOut">
              <a:rPr lang="en-US" smtClean="0"/>
              <a:t>15/05/2015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E3908-1B54-8749-877A-F5C1CD5E987A}" type="slidenum">
              <a:rPr lang="en-US" smtClean="0"/>
              <a:t>‹#›</a:t>
            </a:fld>
            <a:endParaRPr lang="en-US"/>
          </a:p>
        </p:txBody>
      </p:sp>
    </p:spTree>
    <p:extLst>
      <p:ext uri="{BB962C8B-B14F-4D97-AF65-F5344CB8AC3E}">
        <p14:creationId xmlns:p14="http://schemas.microsoft.com/office/powerpoint/2010/main" val="145377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913A5D0-49BA-C24A-983C-244B1E50695D}" type="datetimeFigureOut">
              <a:rPr lang="en-US" smtClean="0"/>
              <a:t>15/05/2015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E3908-1B54-8749-877A-F5C1CD5E987A}" type="slidenum">
              <a:rPr lang="en-US" smtClean="0"/>
              <a:t>‹#›</a:t>
            </a:fld>
            <a:endParaRPr lang="en-US"/>
          </a:p>
        </p:txBody>
      </p:sp>
    </p:spTree>
    <p:extLst>
      <p:ext uri="{BB962C8B-B14F-4D97-AF65-F5344CB8AC3E}">
        <p14:creationId xmlns:p14="http://schemas.microsoft.com/office/powerpoint/2010/main" val="176948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913A5D0-49BA-C24A-983C-244B1E50695D}" type="datetimeFigureOut">
              <a:rPr lang="en-US" smtClean="0"/>
              <a:t>15/05/2015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E3908-1B54-8749-877A-F5C1CD5E987A}" type="slidenum">
              <a:rPr lang="en-US" smtClean="0"/>
              <a:t>‹#›</a:t>
            </a:fld>
            <a:endParaRPr lang="en-US"/>
          </a:p>
        </p:txBody>
      </p:sp>
    </p:spTree>
    <p:extLst>
      <p:ext uri="{BB962C8B-B14F-4D97-AF65-F5344CB8AC3E}">
        <p14:creationId xmlns:p14="http://schemas.microsoft.com/office/powerpoint/2010/main" val="273167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913A5D0-49BA-C24A-983C-244B1E50695D}" type="datetimeFigureOut">
              <a:rPr lang="en-US" smtClean="0"/>
              <a:t>15/05/2015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E3908-1B54-8749-877A-F5C1CD5E987A}" type="slidenum">
              <a:rPr lang="en-US" smtClean="0"/>
              <a:t>‹#›</a:t>
            </a:fld>
            <a:endParaRPr lang="en-US"/>
          </a:p>
        </p:txBody>
      </p:sp>
    </p:spTree>
    <p:extLst>
      <p:ext uri="{BB962C8B-B14F-4D97-AF65-F5344CB8AC3E}">
        <p14:creationId xmlns:p14="http://schemas.microsoft.com/office/powerpoint/2010/main" val="419406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913A5D0-49BA-C24A-983C-244B1E50695D}" type="datetimeFigureOut">
              <a:rPr lang="en-US" smtClean="0"/>
              <a:t>15/05/2015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E3908-1B54-8749-877A-F5C1CD5E987A}" type="slidenum">
              <a:rPr lang="en-US" smtClean="0"/>
              <a:t>‹#›</a:t>
            </a:fld>
            <a:endParaRPr lang="en-US"/>
          </a:p>
        </p:txBody>
      </p:sp>
    </p:spTree>
    <p:extLst>
      <p:ext uri="{BB962C8B-B14F-4D97-AF65-F5344CB8AC3E}">
        <p14:creationId xmlns:p14="http://schemas.microsoft.com/office/powerpoint/2010/main" val="90415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913A5D0-49BA-C24A-983C-244B1E50695D}" type="datetimeFigureOut">
              <a:rPr lang="en-US" smtClean="0"/>
              <a:t>15/05/2015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E3908-1B54-8749-877A-F5C1CD5E987A}" type="slidenum">
              <a:rPr lang="en-US" smtClean="0"/>
              <a:t>‹#›</a:t>
            </a:fld>
            <a:endParaRPr lang="en-US"/>
          </a:p>
        </p:txBody>
      </p:sp>
    </p:spTree>
    <p:extLst>
      <p:ext uri="{BB962C8B-B14F-4D97-AF65-F5344CB8AC3E}">
        <p14:creationId xmlns:p14="http://schemas.microsoft.com/office/powerpoint/2010/main" val="283366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913A5D0-49BA-C24A-983C-244B1E50695D}" type="datetimeFigureOut">
              <a:rPr lang="en-US" smtClean="0"/>
              <a:t>15/05/2015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E3908-1B54-8749-877A-F5C1CD5E987A}" type="slidenum">
              <a:rPr lang="en-US" smtClean="0"/>
              <a:t>‹#›</a:t>
            </a:fld>
            <a:endParaRPr lang="en-US"/>
          </a:p>
        </p:txBody>
      </p:sp>
    </p:spTree>
    <p:extLst>
      <p:ext uri="{BB962C8B-B14F-4D97-AF65-F5344CB8AC3E}">
        <p14:creationId xmlns:p14="http://schemas.microsoft.com/office/powerpoint/2010/main" val="5596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913A5D0-49BA-C24A-983C-244B1E50695D}" type="datetimeFigureOut">
              <a:rPr lang="en-US" smtClean="0"/>
              <a:t>15/05/2015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E3908-1B54-8749-877A-F5C1CD5E987A}" type="slidenum">
              <a:rPr lang="en-US" smtClean="0"/>
              <a:t>‹#›</a:t>
            </a:fld>
            <a:endParaRPr lang="en-US"/>
          </a:p>
        </p:txBody>
      </p:sp>
    </p:spTree>
    <p:extLst>
      <p:ext uri="{BB962C8B-B14F-4D97-AF65-F5344CB8AC3E}">
        <p14:creationId xmlns:p14="http://schemas.microsoft.com/office/powerpoint/2010/main" val="391300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3A5D0-49BA-C24A-983C-244B1E50695D}" type="datetimeFigureOut">
              <a:rPr lang="en-US" smtClean="0"/>
              <a:t>15/05/2015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E3908-1B54-8749-877A-F5C1CD5E987A}" type="slidenum">
              <a:rPr lang="en-US" smtClean="0"/>
              <a:t>‹#›</a:t>
            </a:fld>
            <a:endParaRPr lang="en-US"/>
          </a:p>
        </p:txBody>
      </p:sp>
    </p:spTree>
    <p:extLst>
      <p:ext uri="{BB962C8B-B14F-4D97-AF65-F5344CB8AC3E}">
        <p14:creationId xmlns:p14="http://schemas.microsoft.com/office/powerpoint/2010/main" val="38148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913A5D0-49BA-C24A-983C-244B1E50695D}" type="datetimeFigureOut">
              <a:rPr lang="en-US" smtClean="0"/>
              <a:t>15/05/2015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E3908-1B54-8749-877A-F5C1CD5E987A}" type="slidenum">
              <a:rPr lang="en-US" smtClean="0"/>
              <a:t>‹#›</a:t>
            </a:fld>
            <a:endParaRPr lang="en-US"/>
          </a:p>
        </p:txBody>
      </p:sp>
    </p:spTree>
    <p:extLst>
      <p:ext uri="{BB962C8B-B14F-4D97-AF65-F5344CB8AC3E}">
        <p14:creationId xmlns:p14="http://schemas.microsoft.com/office/powerpoint/2010/main" val="1348497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913A5D0-49BA-C24A-983C-244B1E50695D}" type="datetimeFigureOut">
              <a:rPr lang="en-US" smtClean="0"/>
              <a:t>15/05/2015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E3908-1B54-8749-877A-F5C1CD5E987A}" type="slidenum">
              <a:rPr lang="en-US" smtClean="0"/>
              <a:t>‹#›</a:t>
            </a:fld>
            <a:endParaRPr lang="en-US"/>
          </a:p>
        </p:txBody>
      </p:sp>
    </p:spTree>
    <p:extLst>
      <p:ext uri="{BB962C8B-B14F-4D97-AF65-F5344CB8AC3E}">
        <p14:creationId xmlns:p14="http://schemas.microsoft.com/office/powerpoint/2010/main" val="2288091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3A5D0-49BA-C24A-983C-244B1E50695D}" type="datetimeFigureOut">
              <a:rPr lang="en-US" smtClean="0"/>
              <a:t>15/05/2015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E3908-1B54-8749-877A-F5C1CD5E987A}" type="slidenum">
              <a:rPr lang="en-US" smtClean="0"/>
              <a:t>‹#›</a:t>
            </a:fld>
            <a:endParaRPr lang="en-US"/>
          </a:p>
        </p:txBody>
      </p:sp>
    </p:spTree>
    <p:extLst>
      <p:ext uri="{BB962C8B-B14F-4D97-AF65-F5344CB8AC3E}">
        <p14:creationId xmlns:p14="http://schemas.microsoft.com/office/powerpoint/2010/main" val="2443763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Government open data projects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Comparing commitment and enthusiasm- US Federal, City of Chicago, Westminster and Scottish Government</a:t>
            </a:r>
            <a:endParaRPr lang="en-US" dirty="0"/>
          </a:p>
        </p:txBody>
      </p:sp>
    </p:spTree>
    <p:extLst>
      <p:ext uri="{BB962C8B-B14F-4D97-AF65-F5344CB8AC3E}">
        <p14:creationId xmlns:p14="http://schemas.microsoft.com/office/powerpoint/2010/main" val="418772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Started small but…</a:t>
            </a:r>
            <a:endParaRPr lang="en-US" dirty="0"/>
          </a:p>
        </p:txBody>
      </p:sp>
      <p:pic>
        <p:nvPicPr>
          <p:cNvPr id="4" name="Content Placeholder 3" descr="Screen Shot 2015-05-15 at 07.05.36.png"/>
          <p:cNvPicPr>
            <a:picLocks noGrp="1" noChangeAspect="1"/>
          </p:cNvPicPr>
          <p:nvPr>
            <p:ph idx="1"/>
          </p:nvPr>
        </p:nvPicPr>
        <p:blipFill>
          <a:blip r:embed="rId3">
            <a:extLst>
              <a:ext uri="{28A0092B-C50C-407E-A947-70E740481C1C}">
                <a14:useLocalDpi xmlns:a14="http://schemas.microsoft.com/office/drawing/2010/main" val="0"/>
              </a:ext>
            </a:extLst>
          </a:blip>
          <a:srcRect t="-1270" b="-1270"/>
          <a:stretch>
            <a:fillRect/>
          </a:stretch>
        </p:blipFill>
        <p:spPr/>
      </p:pic>
    </p:spTree>
    <p:extLst>
      <p:ext uri="{BB962C8B-B14F-4D97-AF65-F5344CB8AC3E}">
        <p14:creationId xmlns:p14="http://schemas.microsoft.com/office/powerpoint/2010/main" val="378771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Chicago</a:t>
            </a:r>
            <a:endParaRPr lang="en-US" dirty="0"/>
          </a:p>
        </p:txBody>
      </p:sp>
      <p:pic>
        <p:nvPicPr>
          <p:cNvPr id="4" name="Content Placeholder 3" descr="Screen Shot 2015-05-15 at 07.18.35.png"/>
          <p:cNvPicPr>
            <a:picLocks noGrp="1" noChangeAspect="1"/>
          </p:cNvPicPr>
          <p:nvPr>
            <p:ph idx="1"/>
          </p:nvPr>
        </p:nvPicPr>
        <p:blipFill>
          <a:blip r:embed="rId2">
            <a:extLst>
              <a:ext uri="{28A0092B-C50C-407E-A947-70E740481C1C}">
                <a14:useLocalDpi xmlns:a14="http://schemas.microsoft.com/office/drawing/2010/main" val="0"/>
              </a:ext>
            </a:extLst>
          </a:blip>
          <a:srcRect l="-11247" r="-11247"/>
          <a:stretch>
            <a:fillRect/>
          </a:stretch>
        </p:blipFill>
        <p:spPr/>
      </p:pic>
    </p:spTree>
    <p:extLst>
      <p:ext uri="{BB962C8B-B14F-4D97-AF65-F5344CB8AC3E}">
        <p14:creationId xmlns:p14="http://schemas.microsoft.com/office/powerpoint/2010/main" val="166362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Chicago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New administration under Mayor </a:t>
            </a:r>
            <a:r>
              <a:rPr lang="en-US" dirty="0" err="1" smtClean="0"/>
              <a:t>Rahm</a:t>
            </a:r>
            <a:r>
              <a:rPr lang="en-US" dirty="0" smtClean="0"/>
              <a:t> </a:t>
            </a:r>
            <a:r>
              <a:rPr lang="en-US" dirty="0" err="1" smtClean="0"/>
              <a:t>Emmauel</a:t>
            </a:r>
            <a:r>
              <a:rPr lang="en-US" dirty="0" smtClean="0"/>
              <a:t> started May 2011 with with open data a top priority from day one. </a:t>
            </a:r>
          </a:p>
          <a:p>
            <a:endParaRPr lang="en-US" dirty="0"/>
          </a:p>
          <a:p>
            <a:r>
              <a:rPr lang="en-US" dirty="0" smtClean="0"/>
              <a:t>CDO (Brett Goldstein) appointed immediately. ‘First major municipality to appoint a CDO. This was a clear and immediate statement about the importance of these initiatives to the new administration.’ (Beyond Transparency, chapter 2)</a:t>
            </a:r>
            <a:endParaRPr lang="en-US" dirty="0"/>
          </a:p>
        </p:txBody>
      </p:sp>
    </p:spTree>
    <p:extLst>
      <p:ext uri="{BB962C8B-B14F-4D97-AF65-F5344CB8AC3E}">
        <p14:creationId xmlns:p14="http://schemas.microsoft.com/office/powerpoint/2010/main" val="70692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Chicago’s data portal </a:t>
            </a:r>
            <a:endParaRPr lang="en-US" dirty="0"/>
          </a:p>
        </p:txBody>
      </p:sp>
      <p:pic>
        <p:nvPicPr>
          <p:cNvPr id="4" name="Content Placeholder 3" descr="Screen Shot 2015-05-15 at 10.18.07.png"/>
          <p:cNvPicPr>
            <a:picLocks noGrp="1" noChangeAspect="1"/>
          </p:cNvPicPr>
          <p:nvPr>
            <p:ph idx="1"/>
          </p:nvPr>
        </p:nvPicPr>
        <p:blipFill>
          <a:blip r:embed="rId3">
            <a:extLst>
              <a:ext uri="{28A0092B-C50C-407E-A947-70E740481C1C}">
                <a14:useLocalDpi xmlns:a14="http://schemas.microsoft.com/office/drawing/2010/main" val="0"/>
              </a:ext>
            </a:extLst>
          </a:blip>
          <a:srcRect t="-254" b="-254"/>
          <a:stretch>
            <a:fillRect/>
          </a:stretch>
        </p:blipFill>
        <p:spPr/>
      </p:pic>
    </p:spTree>
    <p:extLst>
      <p:ext uri="{BB962C8B-B14F-4D97-AF65-F5344CB8AC3E}">
        <p14:creationId xmlns:p14="http://schemas.microsoft.com/office/powerpoint/2010/main" val="2850774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5-15 at 07.36.26.png"/>
          <p:cNvPicPr>
            <a:picLocks noGrp="1" noChangeAspect="1"/>
          </p:cNvPicPr>
          <p:nvPr>
            <p:ph idx="1"/>
          </p:nvPr>
        </p:nvPicPr>
        <p:blipFill>
          <a:blip r:embed="rId2">
            <a:extLst>
              <a:ext uri="{28A0092B-C50C-407E-A947-70E740481C1C}">
                <a14:useLocalDpi xmlns:a14="http://schemas.microsoft.com/office/drawing/2010/main" val="0"/>
              </a:ext>
            </a:extLst>
          </a:blip>
          <a:srcRect l="-1967" r="-1967"/>
          <a:stretch>
            <a:fillRect/>
          </a:stretch>
        </p:blipFill>
        <p:spPr>
          <a:xfrm>
            <a:off x="457200" y="907424"/>
            <a:ext cx="8229600" cy="4525963"/>
          </a:xfrm>
        </p:spPr>
      </p:pic>
    </p:spTree>
    <p:extLst>
      <p:ext uri="{BB962C8B-B14F-4D97-AF65-F5344CB8AC3E}">
        <p14:creationId xmlns:p14="http://schemas.microsoft.com/office/powerpoint/2010/main" val="405339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Scottish Government open data strategy</a:t>
            </a:r>
            <a:endParaRPr lang="en-US" dirty="0"/>
          </a:p>
        </p:txBody>
      </p:sp>
      <p:pic>
        <p:nvPicPr>
          <p:cNvPr id="6" name="Content Placeholder 5" descr="skeptical_thrid_world_child.jpg"/>
          <p:cNvPicPr>
            <a:picLocks noGrp="1" noChangeAspect="1"/>
          </p:cNvPicPr>
          <p:nvPr>
            <p:ph idx="1"/>
          </p:nvPr>
        </p:nvPicPr>
        <p:blipFill>
          <a:blip r:embed="rId2">
            <a:extLst>
              <a:ext uri="{28A0092B-C50C-407E-A947-70E740481C1C}">
                <a14:useLocalDpi xmlns:a14="http://schemas.microsoft.com/office/drawing/2010/main" val="0"/>
              </a:ext>
            </a:extLst>
          </a:blip>
          <a:srcRect l="-79506" r="-79506"/>
          <a:stretch>
            <a:fillRect/>
          </a:stretch>
        </p:blipFill>
        <p:spPr/>
      </p:pic>
    </p:spTree>
    <p:extLst>
      <p:ext uri="{BB962C8B-B14F-4D97-AF65-F5344CB8AC3E}">
        <p14:creationId xmlns:p14="http://schemas.microsoft.com/office/powerpoint/2010/main" val="4163267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Nicola Sturgeon’s PFG</a:t>
            </a:r>
            <a:endParaRPr lang="en-US" dirty="0"/>
          </a:p>
        </p:txBody>
      </p:sp>
      <p:sp>
        <p:nvSpPr>
          <p:cNvPr id="3" name="Content Placeholder 2"/>
          <p:cNvSpPr>
            <a:spLocks noGrp="1"/>
          </p:cNvSpPr>
          <p:nvPr>
            <p:ph idx="1"/>
          </p:nvPr>
        </p:nvSpPr>
        <p:spPr/>
        <p:txBody>
          <a:bodyPr/>
          <a:lstStyle/>
          <a:p>
            <a:pPr marL="0" indent="0">
              <a:buNone/>
            </a:pPr>
            <a:r>
              <a:rPr lang="en-US" dirty="0" smtClean="0"/>
              <a:t>‘We need to make sure we hear and understand people’s views on what will make the most difference to their lives. That kind of direct, open and accessible engagement will define the government that I lead.’ </a:t>
            </a:r>
            <a:endParaRPr lang="en-US" dirty="0"/>
          </a:p>
        </p:txBody>
      </p:sp>
    </p:spTree>
    <p:extLst>
      <p:ext uri="{BB962C8B-B14F-4D97-AF65-F5344CB8AC3E}">
        <p14:creationId xmlns:p14="http://schemas.microsoft.com/office/powerpoint/2010/main" val="31699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4399"/>
            <a:ext cx="8229600" cy="4525963"/>
          </a:xfrm>
        </p:spPr>
        <p:txBody>
          <a:bodyPr>
            <a:normAutofit fontScale="85000" lnSpcReduction="20000"/>
          </a:bodyPr>
          <a:lstStyle/>
          <a:p>
            <a:r>
              <a:rPr lang="en-US" dirty="0" smtClean="0"/>
              <a:t>‘The strategy sets out a number of national actions which will help support public sector </a:t>
            </a:r>
            <a:r>
              <a:rPr lang="en-US" dirty="0" err="1" smtClean="0"/>
              <a:t>organisations</a:t>
            </a:r>
            <a:r>
              <a:rPr lang="en-US" dirty="0" smtClean="0"/>
              <a:t> as they implement their own open data publication plans.’ </a:t>
            </a:r>
            <a:endParaRPr lang="en-US" dirty="0" smtClean="0"/>
          </a:p>
          <a:p>
            <a:endParaRPr lang="en-US" dirty="0"/>
          </a:p>
          <a:p>
            <a:r>
              <a:rPr lang="en-US" dirty="0" smtClean="0"/>
              <a:t>No explicit commitment itself. </a:t>
            </a:r>
          </a:p>
          <a:p>
            <a:endParaRPr lang="en-US" dirty="0"/>
          </a:p>
          <a:p>
            <a:r>
              <a:rPr lang="en-US" dirty="0" smtClean="0"/>
              <a:t>No CDO or type role. </a:t>
            </a:r>
          </a:p>
          <a:p>
            <a:endParaRPr lang="en-US" dirty="0"/>
          </a:p>
          <a:p>
            <a:r>
              <a:rPr lang="en-US" dirty="0" smtClean="0"/>
              <a:t>No longer term open interaction, for example through social media and no plans to do so.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3710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plans are afoot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Digital Engagement Team at Scottish Government is working with a member of the Open Data team to set up a Dialogue App instance to </a:t>
            </a:r>
            <a:r>
              <a:rPr lang="en-US" dirty="0" err="1" smtClean="0"/>
              <a:t>crowdsource</a:t>
            </a:r>
            <a:r>
              <a:rPr lang="en-US" dirty="0" smtClean="0"/>
              <a:t> ideas from the public. </a:t>
            </a:r>
          </a:p>
          <a:p>
            <a:endParaRPr lang="en-US" dirty="0"/>
          </a:p>
          <a:p>
            <a:r>
              <a:rPr lang="en-US" dirty="0" smtClean="0"/>
              <a:t>Will ask broad questions (‘What data would you like to see open? ‘What might you use it for?’) but with the aim of informing other public bodies. </a:t>
            </a:r>
          </a:p>
          <a:p>
            <a:endParaRPr lang="en-US" dirty="0"/>
          </a:p>
          <a:p>
            <a:r>
              <a:rPr lang="en-US" dirty="0" smtClean="0"/>
              <a:t>Input will go to make up guidance for public services to create their own open data publishing plans and open data strategies. </a:t>
            </a:r>
          </a:p>
          <a:p>
            <a:endParaRPr lang="en-US" dirty="0"/>
          </a:p>
          <a:p>
            <a:r>
              <a:rPr lang="en-US" dirty="0" smtClean="0"/>
              <a:t>Lightly resourced meaning long term engagement will be difficult to sustain and may not be </a:t>
            </a:r>
            <a:r>
              <a:rPr lang="en-US" dirty="0" err="1" smtClean="0"/>
              <a:t>prioritised</a:t>
            </a:r>
            <a:r>
              <a:rPr lang="en-US" dirty="0" smtClean="0"/>
              <a:t>. </a:t>
            </a:r>
          </a:p>
          <a:p>
            <a:pPr marL="0" indent="0">
              <a:buNone/>
            </a:pPr>
            <a:endParaRPr lang="en-US" dirty="0"/>
          </a:p>
        </p:txBody>
      </p:sp>
    </p:spTree>
    <p:extLst>
      <p:ext uri="{BB962C8B-B14F-4D97-AF65-F5344CB8AC3E}">
        <p14:creationId xmlns:p14="http://schemas.microsoft.com/office/powerpoint/2010/main" val="2060607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this space</a:t>
            </a:r>
            <a:endParaRPr lang="en-US" dirty="0"/>
          </a:p>
        </p:txBody>
      </p:sp>
    </p:spTree>
    <p:extLst>
      <p:ext uri="{BB962C8B-B14F-4D97-AF65-F5344CB8AC3E}">
        <p14:creationId xmlns:p14="http://schemas.microsoft.com/office/powerpoint/2010/main" val="387258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cursory overview and comparison</a:t>
            </a:r>
            <a:endParaRPr lang="en-US" dirty="0"/>
          </a:p>
        </p:txBody>
      </p:sp>
      <p:sp>
        <p:nvSpPr>
          <p:cNvPr id="3" name="Content Placeholder 2"/>
          <p:cNvSpPr>
            <a:spLocks noGrp="1"/>
          </p:cNvSpPr>
          <p:nvPr>
            <p:ph idx="1"/>
          </p:nvPr>
        </p:nvSpPr>
        <p:spPr/>
        <p:txBody>
          <a:bodyPr/>
          <a:lstStyle/>
          <a:p>
            <a:r>
              <a:rPr lang="en-US" dirty="0" smtClean="0"/>
              <a:t>Some similar approaches over US and UK governments picked up while researching for Scottish Government Open Data engagement plan. </a:t>
            </a:r>
          </a:p>
          <a:p>
            <a:endParaRPr lang="en-US" dirty="0"/>
          </a:p>
          <a:p>
            <a:r>
              <a:rPr lang="en-US" dirty="0" smtClean="0"/>
              <a:t>Inspirational versus aspirational. </a:t>
            </a:r>
            <a:endParaRPr lang="en-US" dirty="0"/>
          </a:p>
        </p:txBody>
      </p:sp>
    </p:spTree>
    <p:extLst>
      <p:ext uri="{BB962C8B-B14F-4D97-AF65-F5344CB8AC3E}">
        <p14:creationId xmlns:p14="http://schemas.microsoft.com/office/powerpoint/2010/main" val="2330755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Obama’s first day in office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Memorandum on Transparency and Open Government </a:t>
            </a:r>
          </a:p>
          <a:p>
            <a:pPr marL="0" indent="0">
              <a:buNone/>
            </a:pPr>
            <a:endParaRPr lang="en-US" dirty="0"/>
          </a:p>
          <a:p>
            <a:pPr marL="0" indent="0">
              <a:buNone/>
            </a:pPr>
            <a:r>
              <a:rPr lang="en-US" dirty="0" smtClean="0"/>
              <a:t>‘I will hold myself to a new standard of openness. </a:t>
            </a:r>
            <a:r>
              <a:rPr lang="en-US" dirty="0" smtClean="0"/>
              <a:t>Transparency and the rule of law will be the touchstones of this presidency.’ </a:t>
            </a:r>
          </a:p>
          <a:p>
            <a:pPr marL="0" indent="0">
              <a:buNone/>
            </a:pPr>
            <a:endParaRPr lang="en-US" dirty="0"/>
          </a:p>
          <a:p>
            <a:pPr marL="0" indent="0">
              <a:buNone/>
            </a:pPr>
            <a:r>
              <a:rPr lang="en-US" dirty="0" smtClean="0"/>
              <a:t>Not just about opening data but going out to citizens for solutions to problems and to shape policy. (Example: </a:t>
            </a:r>
            <a:r>
              <a:rPr lang="en-US" dirty="0" err="1" smtClean="0"/>
              <a:t>challenge.gov</a:t>
            </a:r>
            <a:r>
              <a:rPr lang="en-US" dirty="0" smtClean="0"/>
              <a:t>)</a:t>
            </a:r>
            <a:endParaRPr lang="en-US" dirty="0"/>
          </a:p>
        </p:txBody>
      </p:sp>
    </p:spTree>
    <p:extLst>
      <p:ext uri="{BB962C8B-B14F-4D97-AF65-F5344CB8AC3E}">
        <p14:creationId xmlns:p14="http://schemas.microsoft.com/office/powerpoint/2010/main" val="74928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Open Government Directive</a:t>
            </a:r>
            <a:endParaRPr lang="en-US" dirty="0"/>
          </a:p>
        </p:txBody>
      </p:sp>
      <p:sp>
        <p:nvSpPr>
          <p:cNvPr id="3" name="Content Placeholder 2"/>
          <p:cNvSpPr>
            <a:spLocks noGrp="1"/>
          </p:cNvSpPr>
          <p:nvPr>
            <p:ph idx="1"/>
          </p:nvPr>
        </p:nvSpPr>
        <p:spPr/>
        <p:txBody>
          <a:bodyPr>
            <a:normAutofit fontScale="92500"/>
          </a:bodyPr>
          <a:lstStyle/>
          <a:p>
            <a:r>
              <a:rPr lang="en-US" dirty="0" smtClean="0"/>
              <a:t>Directive to government agencies with solid timelines.</a:t>
            </a:r>
          </a:p>
          <a:p>
            <a:pPr marL="0" indent="0">
              <a:buNone/>
            </a:pPr>
            <a:endParaRPr lang="en-US" dirty="0"/>
          </a:p>
          <a:p>
            <a:r>
              <a:rPr lang="en-US" dirty="0" smtClean="0"/>
              <a:t>Example: ‘Within 45 days each agency shall identify and publish online in an open format at least three high value data sets and register those data sets via </a:t>
            </a:r>
            <a:r>
              <a:rPr lang="en-US" dirty="0" err="1" smtClean="0"/>
              <a:t>data.gov</a:t>
            </a:r>
            <a:r>
              <a:rPr lang="en-US" dirty="0" smtClean="0"/>
              <a:t>. These must be data sets not previously available online or in a downloadable format.’ (</a:t>
            </a:r>
            <a:r>
              <a:rPr lang="en-US" dirty="0" err="1" smtClean="0"/>
              <a:t>whitehouse.gov</a:t>
            </a:r>
            <a:r>
              <a:rPr lang="en-US" dirty="0" smtClean="0"/>
              <a:t>./open) </a:t>
            </a:r>
            <a:endParaRPr lang="en-US" dirty="0"/>
          </a:p>
        </p:txBody>
      </p:sp>
    </p:spTree>
    <p:extLst>
      <p:ext uri="{BB962C8B-B14F-4D97-AF65-F5344CB8AC3E}">
        <p14:creationId xmlns:p14="http://schemas.microsoft.com/office/powerpoint/2010/main" val="774086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Chief Data Scientist- late appointment?</a:t>
            </a:r>
            <a:endParaRPr lang="en-US" dirty="0"/>
          </a:p>
        </p:txBody>
      </p:sp>
      <p:pic>
        <p:nvPicPr>
          <p:cNvPr id="4" name="Content Placeholder 3" descr="Screen Shot 2015-05-15 at 10.01.41.png"/>
          <p:cNvPicPr>
            <a:picLocks noGrp="1" noChangeAspect="1"/>
          </p:cNvPicPr>
          <p:nvPr>
            <p:ph idx="1"/>
          </p:nvPr>
        </p:nvPicPr>
        <p:blipFill>
          <a:blip r:embed="rId3">
            <a:extLst>
              <a:ext uri="{28A0092B-C50C-407E-A947-70E740481C1C}">
                <a14:useLocalDpi xmlns:a14="http://schemas.microsoft.com/office/drawing/2010/main" val="0"/>
              </a:ext>
            </a:extLst>
          </a:blip>
          <a:srcRect t="-22110" b="-22110"/>
          <a:stretch>
            <a:fillRect/>
          </a:stretch>
        </p:blipFill>
        <p:spPr/>
      </p:pic>
    </p:spTree>
    <p:extLst>
      <p:ext uri="{BB962C8B-B14F-4D97-AF65-F5344CB8AC3E}">
        <p14:creationId xmlns:p14="http://schemas.microsoft.com/office/powerpoint/2010/main" val="409100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5-15 at 06.46.04.png"/>
          <p:cNvPicPr>
            <a:picLocks noGrp="1" noChangeAspect="1"/>
          </p:cNvPicPr>
          <p:nvPr>
            <p:ph idx="1"/>
          </p:nvPr>
        </p:nvPicPr>
        <p:blipFill>
          <a:blip r:embed="rId2">
            <a:extLst>
              <a:ext uri="{28A0092B-C50C-407E-A947-70E740481C1C}">
                <a14:useLocalDpi xmlns:a14="http://schemas.microsoft.com/office/drawing/2010/main" val="0"/>
              </a:ext>
            </a:extLst>
          </a:blip>
          <a:srcRect t="5536" b="5536"/>
          <a:stretch>
            <a:fillRect/>
          </a:stretch>
        </p:blipFill>
        <p:spPr>
          <a:xfrm>
            <a:off x="457200" y="907425"/>
            <a:ext cx="8229600" cy="4525963"/>
          </a:xfrm>
        </p:spPr>
      </p:pic>
    </p:spTree>
    <p:extLst>
      <p:ext uri="{BB962C8B-B14F-4D97-AF65-F5344CB8AC3E}">
        <p14:creationId xmlns:p14="http://schemas.microsoft.com/office/powerpoint/2010/main" val="201225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CDO, an emerging role in the US</a:t>
            </a:r>
            <a:endParaRPr lang="en-US" dirty="0"/>
          </a:p>
        </p:txBody>
      </p:sp>
      <p:pic>
        <p:nvPicPr>
          <p:cNvPr id="4" name="Content Placeholder 3" descr="Screen Shot 2015-05-15 at 06.51.30.png"/>
          <p:cNvPicPr>
            <a:picLocks noGrp="1" noChangeAspect="1"/>
          </p:cNvPicPr>
          <p:nvPr>
            <p:ph idx="1"/>
          </p:nvPr>
        </p:nvPicPr>
        <p:blipFill>
          <a:blip r:embed="rId2">
            <a:extLst>
              <a:ext uri="{28A0092B-C50C-407E-A947-70E740481C1C}">
                <a14:useLocalDpi xmlns:a14="http://schemas.microsoft.com/office/drawing/2010/main" val="0"/>
              </a:ext>
            </a:extLst>
          </a:blip>
          <a:srcRect l="-2645" r="-2645"/>
          <a:stretch>
            <a:fillRect/>
          </a:stretch>
        </p:blipFill>
        <p:spPr/>
      </p:pic>
    </p:spTree>
    <p:extLst>
      <p:ext uri="{BB962C8B-B14F-4D97-AF65-F5344CB8AC3E}">
        <p14:creationId xmlns:p14="http://schemas.microsoft.com/office/powerpoint/2010/main" val="270813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 Whitehall</a:t>
            </a:r>
            <a:endParaRPr lang="en-US" dirty="0"/>
          </a:p>
        </p:txBody>
      </p:sp>
      <p:pic>
        <p:nvPicPr>
          <p:cNvPr id="4" name="Content Placeholder 3" descr="Screen Shot 2015-05-15 at 06.52.58.png"/>
          <p:cNvPicPr>
            <a:picLocks noGrp="1" noChangeAspect="1"/>
          </p:cNvPicPr>
          <p:nvPr>
            <p:ph idx="1"/>
          </p:nvPr>
        </p:nvPicPr>
        <p:blipFill>
          <a:blip r:embed="rId3">
            <a:extLst>
              <a:ext uri="{28A0092B-C50C-407E-A947-70E740481C1C}">
                <a14:useLocalDpi xmlns:a14="http://schemas.microsoft.com/office/drawing/2010/main" val="0"/>
              </a:ext>
            </a:extLst>
          </a:blip>
          <a:srcRect t="16176" b="16176"/>
          <a:stretch>
            <a:fillRect/>
          </a:stretch>
        </p:blipFill>
        <p:spPr/>
      </p:pic>
    </p:spTree>
    <p:extLst>
      <p:ext uri="{BB962C8B-B14F-4D97-AF65-F5344CB8AC3E}">
        <p14:creationId xmlns:p14="http://schemas.microsoft.com/office/powerpoint/2010/main" val="362594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UK Government</a:t>
            </a:r>
            <a:endParaRPr lang="en-US" dirty="0"/>
          </a:p>
        </p:txBody>
      </p:sp>
      <p:sp>
        <p:nvSpPr>
          <p:cNvPr id="3" name="Content Placeholder 2"/>
          <p:cNvSpPr>
            <a:spLocks noGrp="1"/>
          </p:cNvSpPr>
          <p:nvPr>
            <p:ph idx="1"/>
          </p:nvPr>
        </p:nvSpPr>
        <p:spPr/>
        <p:txBody>
          <a:bodyPr>
            <a:normAutofit/>
          </a:bodyPr>
          <a:lstStyle/>
          <a:p>
            <a:r>
              <a:rPr lang="en-US" dirty="0" smtClean="0"/>
              <a:t>David Cameron, ‘It is our ambition to be one of the most transparent governments in the world. Starting from now (November 2010) and updated each month each government department will publish every item of spending over £25,000 online.’ </a:t>
            </a:r>
          </a:p>
          <a:p>
            <a:pPr marL="0" indent="0">
              <a:buNone/>
            </a:pPr>
            <a:endParaRPr lang="en-US" dirty="0"/>
          </a:p>
        </p:txBody>
      </p:sp>
    </p:spTree>
    <p:extLst>
      <p:ext uri="{BB962C8B-B14F-4D97-AF65-F5344CB8AC3E}">
        <p14:creationId xmlns:p14="http://schemas.microsoft.com/office/powerpoint/2010/main" val="866987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477</TotalTime>
  <Words>597</Words>
  <Application>Microsoft Macintosh PowerPoint</Application>
  <PresentationFormat>On-screen Show (4:3)</PresentationFormat>
  <Paragraphs>59</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Government open data projects</vt:lpstr>
      <vt:lpstr>A cursory overview and comparison</vt:lpstr>
      <vt:lpstr>Obama’s first day in office</vt:lpstr>
      <vt:lpstr>US Open Government Directive</vt:lpstr>
      <vt:lpstr>Chief Data Scientist- late appointment?</vt:lpstr>
      <vt:lpstr>PowerPoint Presentation</vt:lpstr>
      <vt:lpstr>CDO, an emerging role in the US</vt:lpstr>
      <vt:lpstr>…and at Whitehall</vt:lpstr>
      <vt:lpstr>UK Government</vt:lpstr>
      <vt:lpstr>Started small but…</vt:lpstr>
      <vt:lpstr>City of Chicago</vt:lpstr>
      <vt:lpstr>City of Chicago</vt:lpstr>
      <vt:lpstr>Chicago’s data portal </vt:lpstr>
      <vt:lpstr>PowerPoint Presentation</vt:lpstr>
      <vt:lpstr>Scottish Government open data strategy</vt:lpstr>
      <vt:lpstr>Nicola Sturgeon’s PFG</vt:lpstr>
      <vt:lpstr>PowerPoint Presentation</vt:lpstr>
      <vt:lpstr>But plans are afoot</vt:lpstr>
      <vt:lpstr>Watch this space</vt:lpstr>
    </vt:vector>
  </TitlesOfParts>
  <Company>Relate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Lockhart</dc:creator>
  <cp:lastModifiedBy>Leah Lockhart</cp:lastModifiedBy>
  <cp:revision>15</cp:revision>
  <dcterms:created xsi:type="dcterms:W3CDTF">2015-05-14T07:15:25Z</dcterms:created>
  <dcterms:modified xsi:type="dcterms:W3CDTF">2015-05-15T11:49:57Z</dcterms:modified>
</cp:coreProperties>
</file>