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1" r:id="rId3"/>
    <p:sldId id="262" r:id="rId4"/>
    <p:sldId id="293" r:id="rId5"/>
    <p:sldId id="286" r:id="rId6"/>
    <p:sldId id="284" r:id="rId7"/>
    <p:sldId id="264" r:id="rId8"/>
    <p:sldId id="302" r:id="rId9"/>
    <p:sldId id="299" r:id="rId10"/>
    <p:sldId id="306" r:id="rId11"/>
    <p:sldId id="303" r:id="rId12"/>
    <p:sldId id="266" r:id="rId13"/>
    <p:sldId id="267" r:id="rId14"/>
    <p:sldId id="301" r:id="rId15"/>
    <p:sldId id="268" r:id="rId16"/>
    <p:sldId id="300" r:id="rId17"/>
    <p:sldId id="304" r:id="rId18"/>
    <p:sldId id="29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86"/>
  </p:normalViewPr>
  <p:slideViewPr>
    <p:cSldViewPr snapToGrid="0" snapToObjects="1">
      <p:cViewPr varScale="1">
        <p:scale>
          <a:sx n="101" d="100"/>
          <a:sy n="101" d="100"/>
        </p:scale>
        <p:origin x="142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90D85-2508-4749-AFE0-B714EC846714}" type="datetimeFigureOut">
              <a:rPr lang="en-US" smtClean="0"/>
              <a:t>3/3/17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74F4B-CFD7-C84F-BBB7-C4D430007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77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C7BE-BD89-8149-852C-B82F95AB2A7A}" type="datetimeFigureOut">
              <a:rPr lang="en-US" smtClean="0"/>
              <a:t>3/3/17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ECAA-F602-BC49-BA27-E15BD027541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uni_edi_logo.jpg"/>
          <p:cNvPicPr>
            <a:picLocks noChangeAspect="1"/>
          </p:cNvPicPr>
          <p:nvPr userDrawn="1"/>
        </p:nvPicPr>
        <p:blipFill>
          <a:blip r:embed="rId2">
            <a:alphaModFix amt="27163"/>
            <a:extLst/>
          </a:blip>
          <a:stretch>
            <a:fillRect/>
          </a:stretch>
        </p:blipFill>
        <p:spPr>
          <a:xfrm>
            <a:off x="10899739" y="7718775"/>
            <a:ext cx="3534517" cy="3534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uni_edi_logo.jpg"/>
          <p:cNvPicPr>
            <a:picLocks noChangeAspect="1"/>
          </p:cNvPicPr>
          <p:nvPr userDrawn="1"/>
        </p:nvPicPr>
        <p:blipFill>
          <a:blip r:embed="rId2">
            <a:alphaModFix amt="27163"/>
            <a:extLst/>
          </a:blip>
          <a:stretch>
            <a:fillRect/>
          </a:stretch>
        </p:blipFill>
        <p:spPr>
          <a:xfrm>
            <a:off x="11052139" y="7871175"/>
            <a:ext cx="3534517" cy="35345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007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C7BE-BD89-8149-852C-B82F95AB2A7A}" type="datetimeFigureOut">
              <a:rPr lang="en-US" smtClean="0"/>
              <a:t>3/3/17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ECAA-F602-BC49-BA27-E15BD02754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07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C7BE-BD89-8149-852C-B82F95AB2A7A}" type="datetimeFigureOut">
              <a:rPr lang="en-US" smtClean="0"/>
              <a:t>3/3/17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ECAA-F602-BC49-BA27-E15BD02754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17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C7BE-BD89-8149-852C-B82F95AB2A7A}" type="datetimeFigureOut">
              <a:rPr lang="en-US" smtClean="0"/>
              <a:t>3/3/17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ECAA-F602-BC49-BA27-E15BD02754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1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C7BE-BD89-8149-852C-B82F95AB2A7A}" type="datetimeFigureOut">
              <a:rPr lang="en-US" smtClean="0"/>
              <a:t>3/3/17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ECAA-F602-BC49-BA27-E15BD02754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79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C7BE-BD89-8149-852C-B82F95AB2A7A}" type="datetimeFigureOut">
              <a:rPr lang="en-US" smtClean="0"/>
              <a:t>3/3/17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ECAA-F602-BC49-BA27-E15BD02754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06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C7BE-BD89-8149-852C-B82F95AB2A7A}" type="datetimeFigureOut">
              <a:rPr lang="en-US" smtClean="0"/>
              <a:t>3/3/17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ECAA-F602-BC49-BA27-E15BD02754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964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C7BE-BD89-8149-852C-B82F95AB2A7A}" type="datetimeFigureOut">
              <a:rPr lang="en-US" smtClean="0"/>
              <a:t>3/3/17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ECAA-F602-BC49-BA27-E15BD02754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38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C7BE-BD89-8149-852C-B82F95AB2A7A}" type="datetimeFigureOut">
              <a:rPr lang="en-US" smtClean="0"/>
              <a:t>3/3/17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ECAA-F602-BC49-BA27-E15BD02754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02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C7BE-BD89-8149-852C-B82F95AB2A7A}" type="datetimeFigureOut">
              <a:rPr lang="en-US" smtClean="0"/>
              <a:t>3/3/17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ECAA-F602-BC49-BA27-E15BD02754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489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C7BE-BD89-8149-852C-B82F95AB2A7A}" type="datetimeFigureOut">
              <a:rPr lang="en-US" smtClean="0"/>
              <a:t>3/3/17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ECAA-F602-BC49-BA27-E15BD02754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97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0C7BE-BD89-8149-852C-B82F95AB2A7A}" type="datetimeFigureOut">
              <a:rPr lang="en-US" smtClean="0"/>
              <a:t>3/3/17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8ECAA-F602-BC49-BA27-E15BD027541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uni_edi_logo.jpg"/>
          <p:cNvPicPr>
            <a:picLocks noChangeAspect="1"/>
          </p:cNvPicPr>
          <p:nvPr userDrawn="1"/>
        </p:nvPicPr>
        <p:blipFill>
          <a:blip r:embed="rId13">
            <a:alphaModFix amt="27163"/>
            <a:extLst/>
          </a:blip>
          <a:stretch>
            <a:fillRect/>
          </a:stretch>
        </p:blipFill>
        <p:spPr>
          <a:xfrm>
            <a:off x="7078016" y="4771653"/>
            <a:ext cx="3534517" cy="35345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8483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production and impacts of Metrics and Indicators Part 1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Engaging with Digital Research</a:t>
            </a:r>
          </a:p>
          <a:p>
            <a:r>
              <a:rPr lang="en-GB" dirty="0"/>
              <a:t>Week 2 </a:t>
            </a:r>
            <a:endParaRPr lang="en-GB" dirty="0" smtClean="0"/>
          </a:p>
          <a:p>
            <a:r>
              <a:rPr lang="en-GB" dirty="0" smtClean="0"/>
              <a:t>MUDR 2017</a:t>
            </a:r>
          </a:p>
          <a:p>
            <a:r>
              <a:rPr lang="en-GB" dirty="0" smtClean="0"/>
              <a:t>James Stewart</a:t>
            </a:r>
            <a:endParaRPr lang="en-GB" dirty="0"/>
          </a:p>
        </p:txBody>
      </p:sp>
      <p:pic>
        <p:nvPicPr>
          <p:cNvPr id="4" name="Indicators lecture Part 1 20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301625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5" b="11325"/>
          <a:stretch>
            <a:fillRect/>
          </a:stretch>
        </p:blipFill>
        <p:spPr bwMode="auto">
          <a:xfrm>
            <a:off x="102704" y="102621"/>
            <a:ext cx="8980007" cy="493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474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Shot 2015-03-04 at 11.52.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92" r="-33192"/>
          <a:stretch>
            <a:fillRect/>
          </a:stretch>
        </p:blipFill>
        <p:spPr>
          <a:xfrm>
            <a:off x="-670163" y="184844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179178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6234" b="16234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421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0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tock_market_09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86" y="536253"/>
            <a:ext cx="85598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2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Shot 2015-03-04 at 11.45.5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9" r="-2569"/>
          <a:stretch>
            <a:fillRect/>
          </a:stretch>
        </p:blipFill>
        <p:spPr>
          <a:xfrm>
            <a:off x="-877999" y="274638"/>
            <a:ext cx="10462842" cy="5754160"/>
          </a:xfrm>
        </p:spPr>
      </p:pic>
    </p:spTree>
    <p:extLst>
      <p:ext uri="{BB962C8B-B14F-4D97-AF65-F5344CB8AC3E}">
        <p14:creationId xmlns:p14="http://schemas.microsoft.com/office/powerpoint/2010/main" val="739299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0"/>
            <a:ext cx="6807425" cy="68580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0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3-04 at 11.43.4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04" r="-13904"/>
          <a:stretch>
            <a:fillRect/>
          </a:stretch>
        </p:blipFill>
        <p:spPr>
          <a:xfrm>
            <a:off x="-160338" y="257175"/>
            <a:ext cx="9809163" cy="6027738"/>
          </a:xfrm>
        </p:spPr>
      </p:pic>
    </p:spTree>
    <p:extLst>
      <p:ext uri="{BB962C8B-B14F-4D97-AF65-F5344CB8AC3E}">
        <p14:creationId xmlns:p14="http://schemas.microsoft.com/office/powerpoint/2010/main" val="1709737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96" y="0"/>
            <a:ext cx="7550092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16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Sources of digital indicators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34334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 smtClean="0"/>
              <a:t>Crowdsourced</a:t>
            </a:r>
            <a:endParaRPr lang="en-GB" dirty="0" smtClean="0"/>
          </a:p>
          <a:p>
            <a:pPr lvl="1"/>
            <a:r>
              <a:rPr lang="en-GB" dirty="0" smtClean="0"/>
              <a:t> Formalised (Trip advisor, Uber, Amazon, </a:t>
            </a:r>
            <a:r>
              <a:rPr lang="en-GB" dirty="0" err="1" smtClean="0"/>
              <a:t>ebay</a:t>
            </a:r>
            <a:r>
              <a:rPr lang="en-GB" dirty="0" smtClean="0"/>
              <a:t>, Facebook likes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 Informal  (e.g. mining tweets, </a:t>
            </a:r>
            <a:r>
              <a:rPr lang="en-GB" dirty="0"/>
              <a:t>G</a:t>
            </a:r>
            <a:r>
              <a:rPr lang="en-GB" dirty="0" smtClean="0"/>
              <a:t>oogle searches)</a:t>
            </a:r>
          </a:p>
          <a:p>
            <a:r>
              <a:rPr lang="en-GB" dirty="0" smtClean="0"/>
              <a:t>From ‘curated’ sources</a:t>
            </a:r>
          </a:p>
          <a:p>
            <a:pPr lvl="1"/>
            <a:r>
              <a:rPr lang="en-GB" dirty="0" smtClean="0"/>
              <a:t>Dating websites</a:t>
            </a:r>
          </a:p>
          <a:p>
            <a:pPr lvl="1"/>
            <a:r>
              <a:rPr lang="en-GB" dirty="0" smtClean="0"/>
              <a:t>Price comparison</a:t>
            </a:r>
          </a:p>
          <a:p>
            <a:r>
              <a:rPr lang="en-GB" dirty="0" smtClean="0"/>
              <a:t>Sensors</a:t>
            </a:r>
          </a:p>
          <a:p>
            <a:pPr lvl="1"/>
            <a:r>
              <a:rPr lang="en-GB" dirty="0" smtClean="0"/>
              <a:t>Traffic : data, vehicles, people, goods</a:t>
            </a:r>
          </a:p>
          <a:p>
            <a:r>
              <a:rPr lang="en-GB" dirty="0"/>
              <a:t>From established datasets</a:t>
            </a:r>
          </a:p>
          <a:p>
            <a:endParaRPr lang="en-GB" dirty="0"/>
          </a:p>
          <a:p>
            <a:pPr lvl="1"/>
            <a:r>
              <a:rPr lang="en-GB" dirty="0" err="1" smtClean="0"/>
              <a:t>etc</a:t>
            </a: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54271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 metric?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0956" y="3713325"/>
            <a:ext cx="7622088" cy="2598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775" y="1134321"/>
            <a:ext cx="72525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A measure</a:t>
            </a:r>
          </a:p>
          <a:p>
            <a:r>
              <a:rPr lang="en-GB" sz="3600" dirty="0" smtClean="0"/>
              <a:t>“Quantitative </a:t>
            </a:r>
            <a:r>
              <a:rPr lang="en-GB" sz="3600" dirty="0"/>
              <a:t>assessment used for measurement, comparison or to track performance or production</a:t>
            </a:r>
          </a:p>
        </p:txBody>
      </p:sp>
    </p:spTree>
    <p:extLst>
      <p:ext uri="{BB962C8B-B14F-4D97-AF65-F5344CB8AC3E}">
        <p14:creationId xmlns:p14="http://schemas.microsoft.com/office/powerpoint/2010/main" val="280187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an Indicator?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pPr marL="0" indent="0" algn="ctr">
              <a:buNone/>
            </a:pPr>
            <a:r>
              <a:rPr lang="en-GB" i="1" dirty="0" smtClean="0"/>
              <a:t>How does it indicate?</a:t>
            </a:r>
          </a:p>
          <a:p>
            <a:pPr marL="0" indent="0" algn="ctr">
              <a:buNone/>
            </a:pPr>
            <a:endParaRPr lang="en-GB" i="1" dirty="0" smtClean="0"/>
          </a:p>
          <a:p>
            <a:pPr marL="0" indent="0" algn="ctr">
              <a:buNone/>
            </a:pPr>
            <a:r>
              <a:rPr lang="en-GB" i="1" dirty="0" smtClean="0"/>
              <a:t>i.e. What is needed to make a legitimate and credible indicator?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92" y="4858185"/>
            <a:ext cx="71120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2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A form of evidence</a:t>
            </a:r>
          </a:p>
          <a:p>
            <a:r>
              <a:rPr lang="en-US" dirty="0" smtClean="0"/>
              <a:t>Assessing Quality – e.g. reputation</a:t>
            </a:r>
          </a:p>
          <a:p>
            <a:r>
              <a:rPr lang="en-US" dirty="0"/>
              <a:t>Ranking and </a:t>
            </a:r>
            <a:r>
              <a:rPr lang="en-US" dirty="0" smtClean="0"/>
              <a:t>Benchmarking</a:t>
            </a:r>
          </a:p>
          <a:p>
            <a:r>
              <a:rPr lang="en-US" dirty="0" smtClean="0"/>
              <a:t>Informing decisions about the future</a:t>
            </a:r>
          </a:p>
          <a:p>
            <a:r>
              <a:rPr lang="en-US" dirty="0" smtClean="0"/>
              <a:t>Assessing the past</a:t>
            </a:r>
          </a:p>
          <a:p>
            <a:r>
              <a:rPr lang="en-US" dirty="0" smtClean="0"/>
              <a:t>Communication and engagement</a:t>
            </a:r>
          </a:p>
          <a:p>
            <a:r>
              <a:rPr lang="en-US" dirty="0" smtClean="0"/>
              <a:t>To drive matching algorithms</a:t>
            </a:r>
          </a:p>
          <a:p>
            <a:endParaRPr lang="en-US" dirty="0"/>
          </a:p>
          <a:p>
            <a:r>
              <a:rPr lang="en-US" dirty="0" smtClean="0"/>
              <a:t>Etc….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00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Reflect on the case of science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shapes the creation of impact metrics?</a:t>
            </a:r>
          </a:p>
          <a:p>
            <a:r>
              <a:rPr lang="en-GB" dirty="0" smtClean="0"/>
              <a:t>How does this lead to ranking?</a:t>
            </a:r>
          </a:p>
          <a:p>
            <a:r>
              <a:rPr lang="en-GB" dirty="0" smtClean="0"/>
              <a:t>What is the use of ranking?</a:t>
            </a:r>
          </a:p>
          <a:p>
            <a:r>
              <a:rPr lang="en-GB" dirty="0" smtClean="0"/>
              <a:t>What is the impact of this use?</a:t>
            </a:r>
          </a:p>
          <a:p>
            <a:endParaRPr lang="en-GB" dirty="0"/>
          </a:p>
          <a:p>
            <a:r>
              <a:rPr lang="en-GB" dirty="0" smtClean="0"/>
              <a:t>How has Google Scholar challenged the existing impact ranking processes?</a:t>
            </a:r>
          </a:p>
        </p:txBody>
      </p:sp>
    </p:spTree>
    <p:extLst>
      <p:ext uri="{BB962C8B-B14F-4D97-AF65-F5344CB8AC3E}">
        <p14:creationId xmlns:p14="http://schemas.microsoft.com/office/powerpoint/2010/main" val="207715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Reflection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are metrics and indicators used in practice? 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Can you other examples? Discuss </a:t>
            </a:r>
            <a:r>
              <a:rPr lang="en-GB" dirty="0"/>
              <a:t>their validity.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938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Digital indicators and ranking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Identify </a:t>
            </a:r>
            <a:r>
              <a:rPr lang="en-GB" dirty="0" smtClean="0"/>
              <a:t>some </a:t>
            </a:r>
            <a:r>
              <a:rPr lang="en-GB" dirty="0"/>
              <a:t>'digital' sources </a:t>
            </a:r>
            <a:r>
              <a:rPr lang="en-GB" dirty="0" smtClean="0"/>
              <a:t>that are or are used as </a:t>
            </a:r>
            <a:r>
              <a:rPr lang="en-GB" dirty="0"/>
              <a:t>metrics or indicators (e.g. open data, social media, machine sensors </a:t>
            </a:r>
            <a:r>
              <a:rPr lang="en-GB" dirty="0" err="1"/>
              <a:t>etc</a:t>
            </a:r>
            <a:r>
              <a:rPr lang="en-GB" dirty="0" smtClean="0"/>
              <a:t>), and the rankings or ratings built on them?</a:t>
            </a:r>
          </a:p>
          <a:p>
            <a:pPr marL="0" indent="0">
              <a:buNone/>
            </a:pPr>
            <a:endParaRPr lang="en-GB" dirty="0"/>
          </a:p>
          <a:p>
            <a:pPr marL="400050" lvl="1" indent="0">
              <a:buNone/>
            </a:pPr>
            <a:r>
              <a:rPr lang="en-GB" dirty="0" smtClean="0"/>
              <a:t>What novel data collection instruments?</a:t>
            </a:r>
          </a:p>
          <a:p>
            <a:pPr marL="400050" lvl="1" indent="0">
              <a:buNone/>
            </a:pPr>
            <a:r>
              <a:rPr lang="en-GB" dirty="0" smtClean="0"/>
              <a:t>What novel analysis methods?</a:t>
            </a:r>
          </a:p>
          <a:p>
            <a:pPr marL="400050" lvl="1" indent="0">
              <a:buNone/>
            </a:pPr>
            <a:r>
              <a:rPr lang="en-GB" dirty="0" smtClean="0"/>
              <a:t>What novel visualisations?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218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Screen Shot 2015-03-04 at 11.54.4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67" r="-28567"/>
          <a:stretch>
            <a:fillRect/>
          </a:stretch>
        </p:blipFill>
        <p:spPr>
          <a:xfrm>
            <a:off x="-1106357" y="-167738"/>
            <a:ext cx="11010485" cy="6372768"/>
          </a:xfrm>
        </p:spPr>
      </p:pic>
    </p:spTree>
    <p:extLst>
      <p:ext uri="{BB962C8B-B14F-4D97-AF65-F5344CB8AC3E}">
        <p14:creationId xmlns:p14="http://schemas.microsoft.com/office/powerpoint/2010/main" val="2047811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3-04 at 11.41.2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5" b="7185"/>
          <a:stretch>
            <a:fillRect/>
          </a:stretch>
        </p:blipFill>
        <p:spPr>
          <a:xfrm>
            <a:off x="166779" y="795316"/>
            <a:ext cx="8520021" cy="5330847"/>
          </a:xfrm>
        </p:spPr>
      </p:pic>
    </p:spTree>
    <p:extLst>
      <p:ext uri="{BB962C8B-B14F-4D97-AF65-F5344CB8AC3E}">
        <p14:creationId xmlns:p14="http://schemas.microsoft.com/office/powerpoint/2010/main" val="3054827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4365</TotalTime>
  <Words>272</Words>
  <Application>Microsoft Macintosh PowerPoint</Application>
  <PresentationFormat>On-screen Show (4:3)</PresentationFormat>
  <Paragraphs>54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Calibri</vt:lpstr>
      <vt:lpstr>Arial</vt:lpstr>
      <vt:lpstr>Office Theme</vt:lpstr>
      <vt:lpstr>The production and impacts of Metrics and Indicators Part 1</vt:lpstr>
      <vt:lpstr>What is a metric?</vt:lpstr>
      <vt:lpstr>What is an Indicator?</vt:lpstr>
      <vt:lpstr>Uses?</vt:lpstr>
      <vt:lpstr>Reflect on the case of science</vt:lpstr>
      <vt:lpstr>Reflection</vt:lpstr>
      <vt:lpstr>Digital indicators and ranking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Sources of digital indicators</vt:lpstr>
    </vt:vector>
  </TitlesOfParts>
  <Company>University of Edinburgh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Stewart</dc:creator>
  <cp:lastModifiedBy>STEWART James</cp:lastModifiedBy>
  <cp:revision>158</cp:revision>
  <dcterms:created xsi:type="dcterms:W3CDTF">2015-02-26T17:18:19Z</dcterms:created>
  <dcterms:modified xsi:type="dcterms:W3CDTF">2017-03-03T14:56:41Z</dcterms:modified>
</cp:coreProperties>
</file>