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sldIdLst>
    <p:sldId id="37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0" autoAdjust="0"/>
    <p:restoredTop sz="94768" autoAdjust="0"/>
  </p:normalViewPr>
  <p:slideViewPr>
    <p:cSldViewPr snapToGrid="0">
      <p:cViewPr varScale="1">
        <p:scale>
          <a:sx n="86" d="100"/>
          <a:sy n="86" d="100"/>
        </p:scale>
        <p:origin x="169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600A0-B756-4C25-B51B-C3C20D7A970B}" type="datetimeFigureOut">
              <a:rPr lang="en-GB" smtClean="0"/>
              <a:pPr/>
              <a:t>18/04/2018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CCCE1-C207-4518-80FB-1A763F7AF5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21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1"/>
            <a:ext cx="777240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66" b="1" i="0">
                <a:solidFill>
                  <a:srgbClr val="53585F"/>
                </a:solidFill>
                <a:latin typeface="Trebuchet MS"/>
                <a:cs typeface="Trebuchet MS"/>
              </a:defRPr>
            </a:lvl1pPr>
          </a:lstStyle>
          <a:p>
            <a:pPr marL="8929">
              <a:lnSpc>
                <a:spcPts val="1311"/>
              </a:lnSpc>
            </a:pPr>
            <a:r>
              <a:rPr lang="en-GB" spc="46" smtClean="0"/>
              <a:t>Lecture </a:t>
            </a:r>
            <a:r>
              <a:rPr lang="en-GB" spc="-53" smtClean="0"/>
              <a:t>1: </a:t>
            </a:r>
            <a:r>
              <a:rPr lang="en-GB" spc="63" smtClean="0"/>
              <a:t>Introduction </a:t>
            </a:r>
            <a:r>
              <a:rPr lang="en-GB" spc="91" smtClean="0"/>
              <a:t>to</a:t>
            </a:r>
            <a:r>
              <a:rPr lang="en-GB" spc="-77" smtClean="0"/>
              <a:t> </a:t>
            </a:r>
            <a:r>
              <a:rPr lang="en-GB" spc="63" smtClean="0"/>
              <a:t>Bioinformatics</a:t>
            </a:r>
          </a:p>
          <a:p>
            <a:pPr marL="1751049">
              <a:lnSpc>
                <a:spcPts val="1498"/>
              </a:lnSpc>
            </a:pPr>
            <a:r>
              <a:rPr lang="en-GB" spc="74" smtClean="0"/>
              <a:t>September </a:t>
            </a:r>
            <a:r>
              <a:rPr lang="en-GB" spc="-25" smtClean="0"/>
              <a:t>22,</a:t>
            </a:r>
            <a:r>
              <a:rPr lang="en-GB" spc="-134" smtClean="0"/>
              <a:t> </a:t>
            </a:r>
            <a:r>
              <a:rPr lang="en-GB" spc="7" smtClean="0"/>
              <a:t>2014</a:t>
            </a:r>
            <a:endParaRPr lang="en-GB" spc="7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93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9758" y="257282"/>
            <a:ext cx="7304484" cy="778996"/>
          </a:xfrm>
        </p:spPr>
        <p:txBody>
          <a:bodyPr lIns="0" tIns="0" rIns="0" bIns="0"/>
          <a:lstStyle>
            <a:lvl1pPr>
              <a:defRPr sz="5062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2982" y="1353570"/>
            <a:ext cx="7158037" cy="313804"/>
          </a:xfrm>
        </p:spPr>
        <p:txBody>
          <a:bodyPr lIns="0" tIns="0" rIns="0" bIns="0"/>
          <a:lstStyle>
            <a:lvl1pPr>
              <a:defRPr sz="2039" b="1" i="0">
                <a:solidFill>
                  <a:schemeClr val="tx1"/>
                </a:solidFill>
                <a:latin typeface="+mn-lt"/>
                <a:cs typeface="Trebuchet MS"/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2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9758" y="257282"/>
            <a:ext cx="7304484" cy="778996"/>
          </a:xfrm>
        </p:spPr>
        <p:txBody>
          <a:bodyPr lIns="0" tIns="0" rIns="0" bIns="0"/>
          <a:lstStyle>
            <a:lvl1pPr>
              <a:defRPr sz="5062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33090" y="1786389"/>
            <a:ext cx="1958280" cy="1514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84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n-lt"/>
              </a:defRPr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3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9758" y="257282"/>
            <a:ext cx="7304484" cy="778996"/>
          </a:xfrm>
        </p:spPr>
        <p:txBody>
          <a:bodyPr lIns="0" tIns="0" rIns="0" bIns="0"/>
          <a:lstStyle>
            <a:lvl1pPr>
              <a:defRPr sz="5062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0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66">
              <a:solidFill>
                <a:prstClr val="black"/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36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9758" y="257282"/>
            <a:ext cx="7304484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2982" y="1353570"/>
            <a:ext cx="7158037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54821" y="6232245"/>
            <a:ext cx="3384352" cy="3590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66" b="1" i="0">
                <a:solidFill>
                  <a:srgbClr val="53585F"/>
                </a:solidFill>
                <a:latin typeface="Trebuchet MS"/>
                <a:cs typeface="Trebuchet MS"/>
              </a:defRPr>
            </a:lvl1pPr>
          </a:lstStyle>
          <a:p>
            <a:pPr marL="8929">
              <a:lnSpc>
                <a:spcPts val="1311"/>
              </a:lnSpc>
            </a:pPr>
            <a:r>
              <a:rPr lang="en-GB" spc="46" smtClean="0"/>
              <a:t>Lecture </a:t>
            </a:r>
            <a:r>
              <a:rPr lang="en-GB" spc="-53" smtClean="0"/>
              <a:t>1: </a:t>
            </a:r>
            <a:r>
              <a:rPr lang="en-GB" spc="63" smtClean="0"/>
              <a:t>Introduction </a:t>
            </a:r>
            <a:r>
              <a:rPr lang="en-GB" spc="91" smtClean="0"/>
              <a:t>to</a:t>
            </a:r>
            <a:r>
              <a:rPr lang="en-GB" spc="-77" smtClean="0"/>
              <a:t> </a:t>
            </a:r>
            <a:r>
              <a:rPr lang="en-GB" spc="63" smtClean="0"/>
              <a:t>Bioinformatics</a:t>
            </a:r>
          </a:p>
          <a:p>
            <a:pPr marL="1751049">
              <a:lnSpc>
                <a:spcPts val="1498"/>
              </a:lnSpc>
            </a:pPr>
            <a:r>
              <a:rPr lang="en-GB" spc="74" smtClean="0"/>
              <a:t>September </a:t>
            </a:r>
            <a:r>
              <a:rPr lang="en-GB" spc="-25" smtClean="0"/>
              <a:t>22,</a:t>
            </a:r>
            <a:r>
              <a:rPr lang="en-GB" spc="-134" smtClean="0"/>
              <a:t> </a:t>
            </a:r>
            <a:r>
              <a:rPr lang="en-GB" spc="7" smtClean="0"/>
              <a:t>2014</a:t>
            </a:r>
            <a:endParaRPr lang="en-GB" spc="7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89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21457">
        <a:defRPr>
          <a:latin typeface="+mn-lt"/>
          <a:ea typeface="+mn-ea"/>
          <a:cs typeface="+mn-cs"/>
        </a:defRPr>
      </a:lvl2pPr>
      <a:lvl3pPr marL="642915">
        <a:defRPr>
          <a:latin typeface="+mn-lt"/>
          <a:ea typeface="+mn-ea"/>
          <a:cs typeface="+mn-cs"/>
        </a:defRPr>
      </a:lvl3pPr>
      <a:lvl4pPr marL="964372">
        <a:defRPr>
          <a:latin typeface="+mn-lt"/>
          <a:ea typeface="+mn-ea"/>
          <a:cs typeface="+mn-cs"/>
        </a:defRPr>
      </a:lvl4pPr>
      <a:lvl5pPr marL="1285829">
        <a:defRPr>
          <a:latin typeface="+mn-lt"/>
          <a:ea typeface="+mn-ea"/>
          <a:cs typeface="+mn-cs"/>
        </a:defRPr>
      </a:lvl5pPr>
      <a:lvl6pPr marL="1607287">
        <a:defRPr>
          <a:latin typeface="+mn-lt"/>
          <a:ea typeface="+mn-ea"/>
          <a:cs typeface="+mn-cs"/>
        </a:defRPr>
      </a:lvl6pPr>
      <a:lvl7pPr marL="1928744">
        <a:defRPr>
          <a:latin typeface="+mn-lt"/>
          <a:ea typeface="+mn-ea"/>
          <a:cs typeface="+mn-cs"/>
        </a:defRPr>
      </a:lvl7pPr>
      <a:lvl8pPr marL="2250201">
        <a:defRPr>
          <a:latin typeface="+mn-lt"/>
          <a:ea typeface="+mn-ea"/>
          <a:cs typeface="+mn-cs"/>
        </a:defRPr>
      </a:lvl8pPr>
      <a:lvl9pPr marL="25716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21457">
        <a:defRPr>
          <a:latin typeface="+mn-lt"/>
          <a:ea typeface="+mn-ea"/>
          <a:cs typeface="+mn-cs"/>
        </a:defRPr>
      </a:lvl2pPr>
      <a:lvl3pPr marL="642915">
        <a:defRPr>
          <a:latin typeface="+mn-lt"/>
          <a:ea typeface="+mn-ea"/>
          <a:cs typeface="+mn-cs"/>
        </a:defRPr>
      </a:lvl3pPr>
      <a:lvl4pPr marL="964372">
        <a:defRPr>
          <a:latin typeface="+mn-lt"/>
          <a:ea typeface="+mn-ea"/>
          <a:cs typeface="+mn-cs"/>
        </a:defRPr>
      </a:lvl4pPr>
      <a:lvl5pPr marL="1285829">
        <a:defRPr>
          <a:latin typeface="+mn-lt"/>
          <a:ea typeface="+mn-ea"/>
          <a:cs typeface="+mn-cs"/>
        </a:defRPr>
      </a:lvl5pPr>
      <a:lvl6pPr marL="1607287">
        <a:defRPr>
          <a:latin typeface="+mn-lt"/>
          <a:ea typeface="+mn-ea"/>
          <a:cs typeface="+mn-cs"/>
        </a:defRPr>
      </a:lvl6pPr>
      <a:lvl7pPr marL="1928744">
        <a:defRPr>
          <a:latin typeface="+mn-lt"/>
          <a:ea typeface="+mn-ea"/>
          <a:cs typeface="+mn-cs"/>
        </a:defRPr>
      </a:lvl7pPr>
      <a:lvl8pPr marL="2250201">
        <a:defRPr>
          <a:latin typeface="+mn-lt"/>
          <a:ea typeface="+mn-ea"/>
          <a:cs typeface="+mn-cs"/>
        </a:defRPr>
      </a:lvl8pPr>
      <a:lvl9pPr marL="25716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28689"/>
          <a:stretch>
            <a:fillRect/>
          </a:stretch>
        </p:blipFill>
        <p:spPr bwMode="auto">
          <a:xfrm>
            <a:off x="809482" y="4296756"/>
            <a:ext cx="7534275" cy="23026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630" y="1353570"/>
            <a:ext cx="8350370" cy="3101234"/>
          </a:xfrm>
        </p:spPr>
        <p:txBody>
          <a:bodyPr/>
          <a:lstStyle/>
          <a:p>
            <a:r>
              <a:rPr lang="en-GB" b="1" dirty="0" smtClean="0"/>
              <a:t>PROVIDE MAXIMUM DETAIL: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is your computer type and operating system?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is it that you are trying to do/achieve?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u="sng" dirty="0" smtClean="0"/>
              <a:t>input</a:t>
            </a:r>
            <a:r>
              <a:rPr lang="en-GB" dirty="0" smtClean="0"/>
              <a:t> you are typing – </a:t>
            </a:r>
            <a:r>
              <a:rPr lang="en-GB" i="1" dirty="0" smtClean="0"/>
              <a:t>verbatim</a:t>
            </a:r>
            <a:r>
              <a:rPr lang="en-GB" dirty="0" smtClean="0"/>
              <a:t>!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u="sng" smtClean="0"/>
              <a:t>output/error message</a:t>
            </a:r>
            <a:r>
              <a:rPr lang="en-GB" smtClean="0"/>
              <a:t> </a:t>
            </a:r>
            <a:r>
              <a:rPr lang="en-GB" dirty="0" smtClean="0"/>
              <a:t>you are receiving – </a:t>
            </a:r>
            <a:r>
              <a:rPr lang="en-GB" i="1" dirty="0" smtClean="0"/>
              <a:t>verbatim</a:t>
            </a:r>
            <a:r>
              <a:rPr lang="en-GB" dirty="0" smtClean="0"/>
              <a:t>! ...</a:t>
            </a:r>
          </a:p>
          <a:p>
            <a:pPr marL="664357" lvl="1" indent="-342900"/>
            <a:r>
              <a:rPr lang="en-GB" dirty="0" smtClean="0"/>
              <a:t>... </a:t>
            </a:r>
            <a:r>
              <a:rPr lang="en-GB" b="1" dirty="0" smtClean="0"/>
              <a:t>and</a:t>
            </a:r>
            <a:r>
              <a:rPr lang="en-GB" dirty="0" smtClean="0"/>
              <a:t> why you think it is wrong.</a:t>
            </a:r>
          </a:p>
          <a:p>
            <a:r>
              <a:rPr lang="en-GB" u="sng" dirty="0" smtClean="0">
                <a:solidFill>
                  <a:srgbClr val="C00000"/>
                </a:solidFill>
              </a:rPr>
              <a:t>Screenshot(s) </a:t>
            </a:r>
            <a:r>
              <a:rPr lang="en-GB" u="sng" dirty="0" smtClean="0"/>
              <a:t>of the issue are usually extremely helpful!</a:t>
            </a:r>
          </a:p>
          <a:p>
            <a:r>
              <a:rPr lang="en-GB" b="1" dirty="0" smtClean="0"/>
              <a:t>Post your question to the discussion forum as early as possible</a:t>
            </a:r>
          </a:p>
          <a:p>
            <a:r>
              <a:rPr lang="en-GB" dirty="0" smtClean="0"/>
              <a:t>	</a:t>
            </a:r>
            <a:r>
              <a:rPr lang="en-GB" b="0" dirty="0" smtClean="0"/>
              <a:t>Use “formatted code” Font option for code and UNIX commands:</a:t>
            </a:r>
          </a:p>
          <a:p>
            <a:endParaRPr lang="en-GB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758" y="257282"/>
            <a:ext cx="7304484" cy="963662"/>
          </a:xfrm>
        </p:spPr>
        <p:txBody>
          <a:bodyPr/>
          <a:lstStyle/>
          <a:p>
            <a:pPr algn="ctr"/>
            <a:r>
              <a:rPr lang="en-GB" b="1" dirty="0" smtClean="0"/>
              <a:t>How to ask for help ...</a:t>
            </a:r>
            <a:br>
              <a:rPr lang="en-GB" b="1" dirty="0" smtClean="0"/>
            </a:br>
            <a:r>
              <a:rPr lang="en-GB" sz="1200" b="1" dirty="0" smtClean="0"/>
              <a:t>... </a:t>
            </a:r>
            <a:r>
              <a:rPr lang="en-GB" sz="1200" b="1" i="1" dirty="0" smtClean="0"/>
              <a:t>after</a:t>
            </a:r>
            <a:r>
              <a:rPr lang="en-GB" sz="1200" b="1" dirty="0" smtClean="0"/>
              <a:t> Google, classmates and manuals/papers have proven unhelpful!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292218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754</TotalTime>
  <Words>77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2_Office Theme</vt:lpstr>
      <vt:lpstr>How to ask for help ... ... after Google, classmates and manuals/papers have proven unhelpful!</vt:lpstr>
    </vt:vector>
  </TitlesOfParts>
  <Company>The 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HOUSTON Douglas</dc:creator>
  <cp:lastModifiedBy>HOUSTON Douglas</cp:lastModifiedBy>
  <cp:revision>89</cp:revision>
  <dcterms:created xsi:type="dcterms:W3CDTF">2015-10-23T09:06:24Z</dcterms:created>
  <dcterms:modified xsi:type="dcterms:W3CDTF">2018-04-18T14:10:42Z</dcterms:modified>
</cp:coreProperties>
</file>