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86"/>
  </p:normalViewPr>
  <p:slideViewPr>
    <p:cSldViewPr snapToGrid="0" snapToObjects="1">
      <p:cViewPr varScale="1">
        <p:scale>
          <a:sx n="101" d="100"/>
          <a:sy n="101" d="100"/>
        </p:scale>
        <p:origin x="142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964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9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08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017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97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12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46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149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75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21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F0A47-26A2-C349-A789-BAF027A3EBBA}" type="datetimeFigureOut">
              <a:rPr lang="en-US" smtClean="0"/>
              <a:t>2/22/17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900B3-F2C3-5146-8676-D7F6F2A97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40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Engaging with Digital Research </a:t>
            </a:r>
            <a:r>
              <a:rPr lang="en-GB" dirty="0" smtClean="0"/>
              <a:t>2017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MUDR</a:t>
            </a:r>
          </a:p>
          <a:p>
            <a:r>
              <a:rPr lang="en-GB" dirty="0" smtClean="0"/>
              <a:t>James Stewart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1420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specific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TV phone Polls</a:t>
            </a:r>
          </a:p>
          <a:p>
            <a:r>
              <a:rPr lang="en-GB" dirty="0" smtClean="0"/>
              <a:t>Internet Panels</a:t>
            </a:r>
          </a:p>
          <a:p>
            <a:r>
              <a:rPr lang="en-GB" dirty="0" smtClean="0"/>
              <a:t>Social media</a:t>
            </a:r>
          </a:p>
          <a:p>
            <a:r>
              <a:rPr lang="en-GB" dirty="0" smtClean="0"/>
              <a:t>Rating sites</a:t>
            </a:r>
          </a:p>
          <a:p>
            <a:r>
              <a:rPr lang="en-GB" dirty="0" smtClean="0"/>
              <a:t>Admin data from organisations</a:t>
            </a:r>
          </a:p>
          <a:p>
            <a:r>
              <a:rPr lang="en-GB" dirty="0" smtClean="0"/>
              <a:t>Ethnography,  online,  mobile, video </a:t>
            </a:r>
            <a:r>
              <a:rPr lang="en-GB" dirty="0" err="1" smtClean="0"/>
              <a:t>etc</a:t>
            </a:r>
            <a:endParaRPr lang="en-GB" dirty="0" smtClean="0"/>
          </a:p>
          <a:p>
            <a:r>
              <a:rPr lang="en-GB" dirty="0" smtClean="0"/>
              <a:t>Scraping  bulletin boards </a:t>
            </a:r>
            <a:r>
              <a:rPr lang="en-GB" dirty="0" err="1" smtClean="0"/>
              <a:t>etc</a:t>
            </a:r>
            <a:endParaRPr lang="en-GB" dirty="0" smtClean="0"/>
          </a:p>
          <a:p>
            <a:r>
              <a:rPr lang="en-GB" dirty="0" smtClean="0"/>
              <a:t>Crowdsourcing data and analysis</a:t>
            </a:r>
          </a:p>
          <a:p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Participatory research</a:t>
            </a:r>
          </a:p>
          <a:p>
            <a:r>
              <a:rPr lang="en-GB" dirty="0" smtClean="0"/>
              <a:t>Machine sensor networks - centralised and decentralised</a:t>
            </a:r>
          </a:p>
          <a:p>
            <a:r>
              <a:rPr lang="en-GB" dirty="0" smtClean="0"/>
              <a:t>System, network Logs - Analytics</a:t>
            </a:r>
          </a:p>
          <a:p>
            <a:r>
              <a:rPr lang="en-GB" dirty="0" smtClean="0"/>
              <a:t>Satellite  images</a:t>
            </a:r>
          </a:p>
          <a:p>
            <a:r>
              <a:rPr lang="en-GB" dirty="0" smtClean="0"/>
              <a:t>Computer Modelling</a:t>
            </a:r>
          </a:p>
          <a:p>
            <a:r>
              <a:rPr lang="en-GB" dirty="0" smtClean="0"/>
              <a:t>Large scale Multi-data set models and ranking</a:t>
            </a:r>
          </a:p>
          <a:p>
            <a:r>
              <a:rPr lang="en-GB" dirty="0" err="1" smtClean="0"/>
              <a:t>Mashup</a:t>
            </a:r>
            <a:r>
              <a:rPr lang="en-GB" dirty="0" smtClean="0"/>
              <a:t> of multiple datasets</a:t>
            </a:r>
          </a:p>
          <a:p>
            <a:r>
              <a:rPr lang="en-GB" dirty="0" smtClean="0"/>
              <a:t>Interactive simulations and games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78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Course Themes and </a:t>
            </a:r>
            <a:r>
              <a:rPr lang="en-GB" dirty="0"/>
              <a:t>O</a:t>
            </a:r>
            <a:r>
              <a:rPr lang="en-GB" dirty="0" smtClean="0"/>
              <a:t>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Understand and critically engage with the </a:t>
            </a:r>
            <a:r>
              <a:rPr lang="en-GB" dirty="0" smtClean="0"/>
              <a:t>development, legitimisation</a:t>
            </a:r>
            <a:r>
              <a:rPr lang="en-GB" dirty="0" smtClean="0"/>
              <a:t>, </a:t>
            </a:r>
            <a:r>
              <a:rPr lang="en-GB" dirty="0" smtClean="0"/>
              <a:t>and </a:t>
            </a:r>
            <a:r>
              <a:rPr lang="en-GB" dirty="0" smtClean="0"/>
              <a:t>integration of ‘digital’ research and evidence in to practice</a:t>
            </a:r>
          </a:p>
          <a:p>
            <a:pPr marL="342900" lvl="1" indent="-342900">
              <a:buFont typeface="Arial"/>
              <a:buChar char="•"/>
            </a:pPr>
            <a:r>
              <a:rPr lang="en-GB" dirty="0" smtClean="0"/>
              <a:t>Use perspective –</a:t>
            </a:r>
          </a:p>
          <a:p>
            <a:pPr marL="742950" lvl="2" indent="-342900"/>
            <a:r>
              <a:rPr lang="en-GB" dirty="0" smtClean="0"/>
              <a:t> The use of  research and evidence, and the role of research in production of evidence</a:t>
            </a:r>
          </a:p>
          <a:p>
            <a:pPr marL="342900" lvl="1" indent="-342900"/>
            <a:r>
              <a:rPr lang="en-GB" dirty="0" smtClean="0"/>
              <a:t>Use the example of metrics and indicators in the field of science and </a:t>
            </a:r>
            <a:r>
              <a:rPr lang="en-GB" dirty="0" smtClean="0"/>
              <a:t>scholarship as a starting point</a:t>
            </a:r>
            <a:endParaRPr lang="en-GB" dirty="0" smtClean="0"/>
          </a:p>
          <a:p>
            <a:pPr marL="342900" lvl="1" indent="-342900"/>
            <a:r>
              <a:rPr lang="en-GB" dirty="0" smtClean="0"/>
              <a:t>Allow us to explore other fields.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9906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Course 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Week 1: Explore the Use of Research and Evidence  in practice, to develop a conceptual foundation for understand the use of digital research</a:t>
            </a:r>
          </a:p>
          <a:p>
            <a:r>
              <a:rPr lang="en-GB" dirty="0" smtClean="0"/>
              <a:t>Week 2: Example of the use of research – metrics, indicators and ranking</a:t>
            </a:r>
          </a:p>
          <a:p>
            <a:pPr lvl="1"/>
            <a:r>
              <a:rPr lang="en-GB" dirty="0" smtClean="0"/>
              <a:t>Scope of digital metrics, indicators and ranking</a:t>
            </a:r>
          </a:p>
          <a:p>
            <a:pPr lvl="1"/>
            <a:r>
              <a:rPr lang="en-GB" dirty="0" smtClean="0"/>
              <a:t>The case of metric and ranking in Science</a:t>
            </a:r>
          </a:p>
          <a:p>
            <a:pPr lvl="1"/>
            <a:r>
              <a:rPr lang="en-GB" dirty="0" smtClean="0"/>
              <a:t>Use and mis -use of indicators and rankings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3155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Week 3: Innovation in the production and use of ‘digital’ research and evidence</a:t>
            </a:r>
          </a:p>
          <a:p>
            <a:pPr lvl="1"/>
            <a:r>
              <a:rPr lang="en-GB" dirty="0" smtClean="0"/>
              <a:t>Legitimisation of digital metrics and indicators</a:t>
            </a:r>
          </a:p>
          <a:p>
            <a:pPr lvl="1"/>
            <a:r>
              <a:rPr lang="en-GB" dirty="0" smtClean="0"/>
              <a:t>Social learning and innovation processes</a:t>
            </a:r>
          </a:p>
          <a:p>
            <a:pPr lvl="1"/>
            <a:r>
              <a:rPr lang="en-GB" dirty="0" smtClean="0"/>
              <a:t>Develop of a sustainable business/service</a:t>
            </a:r>
          </a:p>
          <a:p>
            <a:pPr lvl="1"/>
            <a:r>
              <a:rPr lang="en-GB" dirty="0" smtClean="0"/>
              <a:t>Example of Alt-metrics in science</a:t>
            </a:r>
          </a:p>
          <a:p>
            <a:r>
              <a:rPr lang="en-GB" dirty="0" smtClean="0"/>
              <a:t>Week 4: Tutorial on the COSMOS social media analysis </a:t>
            </a:r>
            <a:r>
              <a:rPr lang="en-GB" dirty="0" smtClean="0"/>
              <a:t>tool TBC</a:t>
            </a:r>
            <a:endParaRPr lang="en-GB" dirty="0" smtClean="0"/>
          </a:p>
          <a:p>
            <a:r>
              <a:rPr lang="en-GB" dirty="0" smtClean="0"/>
              <a:t>Week 5: </a:t>
            </a:r>
            <a:r>
              <a:rPr lang="en-GB" dirty="0" smtClean="0"/>
              <a:t>Preparation </a:t>
            </a:r>
            <a:r>
              <a:rPr lang="en-GB" dirty="0" smtClean="0"/>
              <a:t>work </a:t>
            </a:r>
            <a:r>
              <a:rPr lang="en-GB" dirty="0" smtClean="0"/>
              <a:t>on digital evidence and indicators in practice: Presentation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1700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Individual Presentation: 20%, Week 5</a:t>
            </a:r>
          </a:p>
          <a:p>
            <a:pPr lvl="1"/>
            <a:r>
              <a:rPr lang="en-GB" dirty="0" smtClean="0"/>
              <a:t>1. A case of the development of the use practice and/or business based on digital research and indicators (e.g. film funding, twitter storm; learning analytics, </a:t>
            </a:r>
            <a:r>
              <a:rPr lang="en-GB" dirty="0" err="1" smtClean="0"/>
              <a:t>google</a:t>
            </a:r>
            <a:r>
              <a:rPr lang="en-GB" dirty="0" smtClean="0"/>
              <a:t> analytics, Referendum; </a:t>
            </a:r>
            <a:r>
              <a:rPr lang="en-GB" dirty="0" err="1" smtClean="0"/>
              <a:t>telehealth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2. Propose the use of </a:t>
            </a:r>
            <a:r>
              <a:rPr lang="en-GB" dirty="0" smtClean="0"/>
              <a:t>alternative, digital-</a:t>
            </a:r>
            <a:r>
              <a:rPr lang="en-GB" dirty="0" err="1" smtClean="0"/>
              <a:t>sourcedmetics</a:t>
            </a:r>
            <a:r>
              <a:rPr lang="en-GB" dirty="0" smtClean="0"/>
              <a:t> </a:t>
            </a:r>
            <a:r>
              <a:rPr lang="en-GB" dirty="0" smtClean="0"/>
              <a:t>as (part) of an indicator in a policy or business context, and argue what research and other work is needed to </a:t>
            </a:r>
            <a:r>
              <a:rPr lang="en-GB" dirty="0" smtClean="0"/>
              <a:t>give the indicator</a:t>
            </a:r>
            <a:r>
              <a:rPr lang="en-GB" dirty="0"/>
              <a:t> </a:t>
            </a:r>
            <a:r>
              <a:rPr lang="en-GB" dirty="0" smtClean="0"/>
              <a:t>legitimacy and authority.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Personal Essay : 80 %</a:t>
            </a:r>
          </a:p>
          <a:p>
            <a:pPr lvl="1"/>
            <a:r>
              <a:rPr lang="en-GB" dirty="0" smtClean="0"/>
              <a:t>On Any topics raised in the Course.</a:t>
            </a:r>
          </a:p>
        </p:txBody>
      </p:sp>
    </p:spTree>
    <p:extLst>
      <p:ext uri="{BB962C8B-B14F-4D97-AF65-F5344CB8AC3E}">
        <p14:creationId xmlns:p14="http://schemas.microsoft.com/office/powerpoint/2010/main" val="1249667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94401"/>
            <a:ext cx="8229600" cy="1143000"/>
          </a:xfrm>
        </p:spPr>
        <p:txBody>
          <a:bodyPr/>
          <a:lstStyle/>
          <a:p>
            <a:r>
              <a:rPr lang="en-GB" dirty="0" smtClean="0"/>
              <a:t>Questions?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24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56515"/>
            <a:ext cx="9144000" cy="4680474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What is ‘Digital Research’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sz="8000" dirty="0" smtClean="0"/>
              <a:t>?</a:t>
            </a:r>
            <a:br>
              <a:rPr lang="en-GB" sz="8000" dirty="0" smtClean="0"/>
            </a:b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2082664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‘Digital’ Research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51435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u="sng" dirty="0" smtClean="0"/>
              <a:t>Born-Digital Sources</a:t>
            </a:r>
          </a:p>
          <a:p>
            <a:r>
              <a:rPr lang="en-GB" dirty="0" smtClean="0"/>
              <a:t>System logs </a:t>
            </a:r>
          </a:p>
          <a:p>
            <a:pPr lvl="1"/>
            <a:r>
              <a:rPr lang="en-GB" dirty="0" smtClean="0"/>
              <a:t>computer systems </a:t>
            </a:r>
          </a:p>
          <a:p>
            <a:r>
              <a:rPr lang="en-GB" dirty="0" smtClean="0"/>
              <a:t>‘Social’ Logs</a:t>
            </a:r>
          </a:p>
          <a:p>
            <a:pPr lvl="1"/>
            <a:r>
              <a:rPr lang="en-GB" dirty="0" smtClean="0"/>
              <a:t>Messaging,  media, and preferences systems (Facebook, email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r>
              <a:rPr lang="en-GB" dirty="0" smtClean="0"/>
              <a:t>Administrative records created through use of computer systems</a:t>
            </a:r>
          </a:p>
          <a:p>
            <a:pPr lvl="1"/>
            <a:r>
              <a:rPr lang="en-GB" dirty="0" smtClean="0"/>
              <a:t> ecommerce records, bank records, public and commercial online service use, </a:t>
            </a:r>
            <a:r>
              <a:rPr lang="en-GB" dirty="0" err="1" smtClean="0"/>
              <a:t>etc</a:t>
            </a:r>
            <a:endParaRPr lang="en-GB" dirty="0" smtClean="0"/>
          </a:p>
          <a:p>
            <a:r>
              <a:rPr lang="en-GB" dirty="0" smtClean="0"/>
              <a:t>Research and experiments run through above systems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u="sng" dirty="0" smtClean="0"/>
              <a:t>Adopted Digital</a:t>
            </a:r>
          </a:p>
          <a:p>
            <a:r>
              <a:rPr lang="en-GB" dirty="0" smtClean="0"/>
              <a:t>Manual entry of administrative data (police records, many government records, </a:t>
            </a:r>
          </a:p>
          <a:p>
            <a:r>
              <a:rPr lang="en-GB" dirty="0" smtClean="0"/>
              <a:t>Coded research-specific data</a:t>
            </a:r>
          </a:p>
          <a:p>
            <a:r>
              <a:rPr lang="en-GB" dirty="0" smtClean="0"/>
              <a:t>Algorithmic pattern recognition systems from ‘physical’ world </a:t>
            </a:r>
            <a:r>
              <a:rPr lang="mr-IN" dirty="0" smtClean="0"/>
              <a:t>–</a:t>
            </a:r>
            <a:r>
              <a:rPr lang="en-GB" dirty="0" smtClean="0"/>
              <a:t> face, voice, movement </a:t>
            </a:r>
            <a:r>
              <a:rPr lang="en-GB" dirty="0" err="1" smtClean="0"/>
              <a:t>etc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1931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Digital Analysis, Communication and 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Standard statistical tests </a:t>
            </a:r>
          </a:p>
          <a:p>
            <a:r>
              <a:rPr lang="en-GB" dirty="0" smtClean="0"/>
              <a:t>Conventional model building</a:t>
            </a:r>
          </a:p>
          <a:p>
            <a:r>
              <a:rPr lang="en-GB" dirty="0" smtClean="0"/>
              <a:t>Trained and untrained Machine Learning</a:t>
            </a:r>
          </a:p>
          <a:p>
            <a:r>
              <a:rPr lang="en-GB" dirty="0" smtClean="0"/>
              <a:t>Advanced modelling </a:t>
            </a:r>
            <a:r>
              <a:rPr lang="mr-IN" dirty="0" smtClean="0"/>
              <a:t>–</a:t>
            </a:r>
            <a:r>
              <a:rPr lang="en-GB" dirty="0" smtClean="0"/>
              <a:t> e.g. agent based,</a:t>
            </a:r>
          </a:p>
          <a:p>
            <a:r>
              <a:rPr lang="en-GB" dirty="0" smtClean="0"/>
              <a:t>Mixed methods</a:t>
            </a:r>
          </a:p>
          <a:p>
            <a:r>
              <a:rPr lang="en-GB" dirty="0" smtClean="0"/>
              <a:t>Exploratory research v. operations research (repeated application of analysis and models)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Interactive simulations and games</a:t>
            </a:r>
          </a:p>
          <a:p>
            <a:r>
              <a:rPr lang="en-GB" dirty="0" smtClean="0"/>
              <a:t>Advanced Visualisations</a:t>
            </a:r>
          </a:p>
          <a:p>
            <a:r>
              <a:rPr lang="en-GB" dirty="0" smtClean="0"/>
              <a:t>Dashboards</a:t>
            </a:r>
          </a:p>
          <a:p>
            <a:endParaRPr lang="en-GB" dirty="0" smtClean="0"/>
          </a:p>
          <a:p>
            <a:r>
              <a:rPr lang="en-GB" dirty="0" smtClean="0"/>
              <a:t>Live Experiments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Manipulation of system conditions to probe human behaviour change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Short term monitoring of everyday conditions</a:t>
            </a:r>
          </a:p>
          <a:p>
            <a:r>
              <a:rPr lang="en-GB" dirty="0" smtClean="0"/>
              <a:t>Longer term monitoring of natural and designed interventions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7111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491</Words>
  <Application>Microsoft Macintosh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Mangal</vt:lpstr>
      <vt:lpstr>Arial</vt:lpstr>
      <vt:lpstr>Office Theme</vt:lpstr>
      <vt:lpstr>Engaging with Digital Research 2017 Overview</vt:lpstr>
      <vt:lpstr>Course Themes and Outline</vt:lpstr>
      <vt:lpstr>Course Outline</vt:lpstr>
      <vt:lpstr>Cont.</vt:lpstr>
      <vt:lpstr>Assessment</vt:lpstr>
      <vt:lpstr>Questions?</vt:lpstr>
      <vt:lpstr>What is ‘Digital Research’ ? </vt:lpstr>
      <vt:lpstr>‘Digital’ Research </vt:lpstr>
      <vt:lpstr>Digital Analysis, Communication and Action</vt:lpstr>
      <vt:lpstr>More specific </vt:lpstr>
    </vt:vector>
  </TitlesOfParts>
  <Company>University of Edinburgh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Stewart</dc:creator>
  <cp:lastModifiedBy>STEWART James</cp:lastModifiedBy>
  <cp:revision>27</cp:revision>
  <dcterms:created xsi:type="dcterms:W3CDTF">2015-03-03T13:18:59Z</dcterms:created>
  <dcterms:modified xsi:type="dcterms:W3CDTF">2017-02-22T14:47:13Z</dcterms:modified>
</cp:coreProperties>
</file>