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61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62" r:id="rId13"/>
    <p:sldId id="263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788A-283C-4840-A065-0C9A14605D09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818BA-9AD3-4B71-888E-F18C37641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4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671-A407-4C69-8E0D-D4F3AAB490A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2996952"/>
            <a:ext cx="3888432" cy="1008112"/>
          </a:xfrm>
          <a:solidFill>
            <a:schemeClr val="bg2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482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0841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2939" y="980728"/>
            <a:ext cx="2664296" cy="936104"/>
          </a:xfrm>
        </p:spPr>
        <p:txBody>
          <a:bodyPr anchor="b">
            <a:noAutofit/>
          </a:bodyPr>
          <a:lstStyle>
            <a:lvl1pPr algn="l"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82939" y="2348880"/>
            <a:ext cx="2664296" cy="28930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178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672408" cy="504056"/>
          </a:xfrm>
        </p:spPr>
        <p:txBody>
          <a:bodyPr>
            <a:normAutofit/>
          </a:bodyPr>
          <a:lstStyle>
            <a:lvl1pPr>
              <a:defRPr lang="en-US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32663" y="-27384"/>
            <a:ext cx="2199869" cy="1778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861A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923814" y="1750800"/>
            <a:ext cx="2220186" cy="1778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861A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732663" y="3528984"/>
            <a:ext cx="2191151" cy="1750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861AF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23528" y="1196752"/>
            <a:ext cx="4104010" cy="51845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2"/>
          </p:nvPr>
        </p:nvSpPr>
        <p:spPr>
          <a:xfrm>
            <a:off x="6923812" y="-27384"/>
            <a:ext cx="2220187" cy="1778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3"/>
          </p:nvPr>
        </p:nvSpPr>
        <p:spPr>
          <a:xfrm>
            <a:off x="4732663" y="1750800"/>
            <a:ext cx="2183870" cy="1778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Espace réservé pour une image  24"/>
          <p:cNvSpPr>
            <a:spLocks noGrp="1"/>
          </p:cNvSpPr>
          <p:nvPr>
            <p:ph type="pic" sz="quarter" idx="14"/>
          </p:nvPr>
        </p:nvSpPr>
        <p:spPr>
          <a:xfrm>
            <a:off x="6923814" y="3530056"/>
            <a:ext cx="2220186" cy="1749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32662" y="5279192"/>
            <a:ext cx="4411338" cy="1578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861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672408" cy="504056"/>
          </a:xfrm>
        </p:spPr>
        <p:txBody>
          <a:bodyPr>
            <a:normAutofit/>
          </a:bodyPr>
          <a:lstStyle>
            <a:lvl1pPr>
              <a:defRPr lang="en-US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23814" y="1750800"/>
            <a:ext cx="2220186" cy="17781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861AF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23528" y="836712"/>
            <a:ext cx="6408712" cy="554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2"/>
          </p:nvPr>
        </p:nvSpPr>
        <p:spPr>
          <a:xfrm>
            <a:off x="6923812" y="-27384"/>
            <a:ext cx="2220187" cy="1778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Espace réservé pour une image  24"/>
          <p:cNvSpPr>
            <a:spLocks noGrp="1"/>
          </p:cNvSpPr>
          <p:nvPr>
            <p:ph type="pic" sz="quarter" idx="14"/>
          </p:nvPr>
        </p:nvSpPr>
        <p:spPr>
          <a:xfrm>
            <a:off x="6923814" y="3530056"/>
            <a:ext cx="2220186" cy="1749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923814" y="5279192"/>
            <a:ext cx="2220186" cy="15788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861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7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lSlides14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838200" y="3048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838200" y="1600200"/>
            <a:ext cx="70104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A7928B0-92F7-4F69-8A91-BCE15ECDD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3" descr="C:\WORK\ThomasE\IPSOS MOBILE\App Shots and Project Videos\New IM\IMG_255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4056" y="152400"/>
            <a:ext cx="665017" cy="6680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0864" y="116632"/>
            <a:ext cx="8136904" cy="432048"/>
          </a:xfrm>
        </p:spPr>
        <p:txBody>
          <a:bodyPr>
            <a:noAutofit/>
          </a:bodyPr>
          <a:lstStyle>
            <a:lvl1pPr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816" y="1268760"/>
            <a:ext cx="8568952" cy="4536504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938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173038" indent="-1730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173038" indent="-1730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480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2735"/>
            <a:ext cx="4040188" cy="57023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799"/>
            <a:ext cx="4040188" cy="468052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>
                <a:latin typeface="+mj-lt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defRPr sz="14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52735"/>
            <a:ext cx="4041775" cy="57023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799"/>
            <a:ext cx="4041775" cy="468052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>
                <a:latin typeface="+mj-lt"/>
              </a:defRPr>
            </a:lvl1pPr>
            <a:lvl2pPr marL="173038" indent="-173038">
              <a:spcBef>
                <a:spcPts val="0"/>
              </a:spcBef>
              <a:spcAft>
                <a:spcPts val="600"/>
              </a:spcAft>
              <a:defRPr sz="14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0396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68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3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1892" y="0"/>
            <a:ext cx="468052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ea typeface="Roboto" panose="02000000000000000000" pitchFamily="2" charset="0"/>
              </a:defRPr>
            </a:lvl1pPr>
            <a:lvl2pPr>
              <a:defRPr sz="2400" b="0">
                <a:latin typeface="+mn-lt"/>
                <a:ea typeface="Roboto" panose="02000000000000000000" pitchFamily="2" charset="0"/>
              </a:defRPr>
            </a:lvl2pPr>
            <a:lvl3pPr>
              <a:defRPr sz="2000">
                <a:latin typeface="+mn-lt"/>
                <a:ea typeface="Roboto" panose="02000000000000000000" pitchFamily="2" charset="0"/>
              </a:defRPr>
            </a:lvl3pPr>
            <a:lvl4pPr>
              <a:defRPr sz="1800">
                <a:latin typeface="+mn-lt"/>
                <a:ea typeface="Roboto" panose="02000000000000000000" pitchFamily="2" charset="0"/>
              </a:defRPr>
            </a:lvl4pPr>
            <a:lvl5pPr>
              <a:defRPr sz="1800">
                <a:latin typeface="+mn-lt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744416" cy="792088"/>
          </a:xfrm>
        </p:spPr>
        <p:txBody>
          <a:bodyPr anchor="t">
            <a:normAutofit/>
          </a:bodyPr>
          <a:lstStyle>
            <a:lvl1pPr algn="l"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754760" cy="4320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116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-19138" y="3284984"/>
            <a:ext cx="9163138" cy="3573016"/>
          </a:xfrm>
          <a:solidFill>
            <a:schemeClr val="accent6">
              <a:lumMod val="95000"/>
              <a:alpha val="69804"/>
            </a:schemeClr>
          </a:solidFill>
          <a:ln>
            <a:noFill/>
          </a:ln>
          <a:effectLst/>
        </p:spPr>
        <p:txBody>
          <a:bodyPr anchor="t">
            <a:normAutofit/>
          </a:bodyPr>
          <a:lstStyle>
            <a:lvl1pPr algn="l">
              <a:spcAft>
                <a:spcPts val="600"/>
              </a:spcAft>
              <a:defRPr sz="1600" b="0">
                <a:solidFill>
                  <a:schemeClr val="bg2"/>
                </a:solidFill>
                <a:effectLst/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1876" y="0"/>
            <a:ext cx="3071707" cy="27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3056699" y="0"/>
            <a:ext cx="3024337" cy="27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idx="14"/>
          </p:nvPr>
        </p:nvSpPr>
        <p:spPr>
          <a:xfrm>
            <a:off x="6084242" y="0"/>
            <a:ext cx="3056625" cy="27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0" y="2708275"/>
            <a:ext cx="3059113" cy="576263"/>
          </a:xfrm>
          <a:solidFill>
            <a:schemeClr val="bg2">
              <a:alpha val="85000"/>
            </a:schemeClr>
          </a:solidFill>
        </p:spPr>
        <p:txBody>
          <a:bodyPr/>
          <a:lstStyle>
            <a:lvl1pPr marL="0" indent="0" algn="ctr">
              <a:buNone/>
              <a:defRPr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3059113" y="2708920"/>
            <a:ext cx="3025775" cy="576263"/>
          </a:xfrm>
          <a:solidFill>
            <a:schemeClr val="bg2">
              <a:alpha val="85000"/>
            </a:schemeClr>
          </a:solidFill>
        </p:spPr>
        <p:txBody>
          <a:bodyPr/>
          <a:lstStyle>
            <a:lvl1pPr marL="0" indent="0" algn="ctr">
              <a:buNone/>
              <a:defRPr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>
          <a:xfrm>
            <a:off x="6084888" y="2708920"/>
            <a:ext cx="3059112" cy="576263"/>
          </a:xfrm>
          <a:solidFill>
            <a:schemeClr val="bg2">
              <a:alpha val="85000"/>
            </a:schemeClr>
          </a:solidFill>
        </p:spPr>
        <p:txBody>
          <a:bodyPr/>
          <a:lstStyle>
            <a:lvl1pPr marL="0" indent="0" algn="ctr">
              <a:buNone/>
              <a:defRPr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2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-11876" y="719881"/>
            <a:ext cx="3071707" cy="27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3056699" y="719881"/>
            <a:ext cx="3024337" cy="27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idx="14"/>
          </p:nvPr>
        </p:nvSpPr>
        <p:spPr>
          <a:xfrm>
            <a:off x="6084242" y="719881"/>
            <a:ext cx="3056625" cy="27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0" y="3428156"/>
            <a:ext cx="3059113" cy="576263"/>
          </a:xfrm>
          <a:solidFill>
            <a:schemeClr val="bg2">
              <a:alpha val="85000"/>
            </a:schemeClr>
          </a:solidFill>
        </p:spPr>
        <p:txBody>
          <a:bodyPr/>
          <a:lstStyle>
            <a:lvl1pPr marL="0" indent="0" algn="ctr">
              <a:buNone/>
              <a:defRPr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3059113" y="3428801"/>
            <a:ext cx="3025775" cy="576263"/>
          </a:xfrm>
          <a:solidFill>
            <a:schemeClr val="bg2">
              <a:alpha val="85000"/>
            </a:schemeClr>
          </a:solidFill>
        </p:spPr>
        <p:txBody>
          <a:bodyPr/>
          <a:lstStyle>
            <a:lvl1pPr marL="0" indent="0" algn="ctr">
              <a:buNone/>
              <a:defRPr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>
          <a:xfrm>
            <a:off x="6084888" y="3428801"/>
            <a:ext cx="3059112" cy="576263"/>
          </a:xfrm>
          <a:solidFill>
            <a:schemeClr val="bg2">
              <a:alpha val="85000"/>
            </a:schemeClr>
          </a:solidFill>
        </p:spPr>
        <p:txBody>
          <a:bodyPr/>
          <a:lstStyle>
            <a:lvl1pPr marL="0" indent="0" algn="ctr">
              <a:buNone/>
              <a:defRPr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714632" y="116632"/>
            <a:ext cx="8136904" cy="466778"/>
          </a:xfrm>
        </p:spPr>
        <p:txBody>
          <a:bodyPr>
            <a:noAutofit/>
          </a:bodyPr>
          <a:lstStyle>
            <a:lvl1pPr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0" y="4005263"/>
            <a:ext cx="3059113" cy="24482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 marL="176213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059833" y="4005064"/>
            <a:ext cx="3024336" cy="24482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 marL="176213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6084887" y="4005064"/>
            <a:ext cx="3059113" cy="24482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 marL="176213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9497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4632" y="116632"/>
            <a:ext cx="8136904" cy="466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2584" y="126876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027" name="Picture 3" descr="\\eufrparfile2\IIS_EU_Communications\11.COMMUNICATION\Pictures library\LOGOS\IIS LOGOS\Interactive-Services-WTag-elecronic-blac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" y="6577649"/>
            <a:ext cx="2225702" cy="2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EUFRPARFILE2\IIS_EU_Communications\11.COMMUNICATION\PICTURES LIBRARY\LOGOS\Ipsos logos\Ipsos quadri with transparent backgroun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8" y="116632"/>
            <a:ext cx="511427" cy="4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28384" y="645333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A07278B-9EC0-4E10-A895-70A5288CB86D}" type="slidenum">
              <a:rPr lang="en-US" sz="1200">
                <a:solidFill>
                  <a:srgbClr val="434E59"/>
                </a:solidFill>
              </a:rPr>
              <a:pPr algn="r"/>
              <a:t>‹#›</a:t>
            </a:fld>
            <a:endParaRPr lang="en-US" sz="1200" dirty="0">
              <a:solidFill>
                <a:srgbClr val="434E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0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+mn-lt"/>
          <a:ea typeface="Roboto Thin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1pPr>
      <a:lvl2pPr marL="361950" indent="-1889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93150" y="-175850"/>
            <a:ext cx="4173835" cy="4226170"/>
            <a:chOff x="-393150" y="-175850"/>
            <a:chExt cx="4173835" cy="4226170"/>
          </a:xfrm>
        </p:grpSpPr>
        <p:pic>
          <p:nvPicPr>
            <p:cNvPr id="33" name="Picture 6" descr="smartphone in hand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393150" y="-175850"/>
              <a:ext cx="4173835" cy="42261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565" y="256704"/>
              <a:ext cx="1519517" cy="246891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434185" y="3370387"/>
            <a:ext cx="4173835" cy="4226170"/>
            <a:chOff x="-434185" y="3370387"/>
            <a:chExt cx="4173835" cy="4226170"/>
          </a:xfrm>
        </p:grpSpPr>
        <p:pic>
          <p:nvPicPr>
            <p:cNvPr id="56" name="Picture 6" descr="smartphone in hand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34185" y="3370387"/>
              <a:ext cx="4173835" cy="4226170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984779" y="3809071"/>
              <a:ext cx="1490400" cy="2480400"/>
              <a:chOff x="3817620" y="1928100"/>
              <a:chExt cx="2238490" cy="327552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7620" y="1928100"/>
                <a:ext cx="2238490" cy="3275527"/>
              </a:xfrm>
              <a:prstGeom prst="rect">
                <a:avLst/>
              </a:prstGeom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54595" y="2089129"/>
                <a:ext cx="1078382" cy="217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" name="Straight Connector 4"/>
          <p:cNvCxnSpPr/>
          <p:nvPr/>
        </p:nvCxnSpPr>
        <p:spPr>
          <a:xfrm>
            <a:off x="3663356" y="4586389"/>
            <a:ext cx="688518" cy="187089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/>
          <p:nvPr/>
        </p:nvGrpSpPr>
        <p:grpSpPr>
          <a:xfrm>
            <a:off x="5257800" y="-175850"/>
            <a:ext cx="4173835" cy="4226170"/>
            <a:chOff x="-609600" y="685800"/>
            <a:chExt cx="6248400" cy="5869888"/>
          </a:xfrm>
        </p:grpSpPr>
        <p:pic>
          <p:nvPicPr>
            <p:cNvPr id="47" name="Picture 6" descr="smartphone in hand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609600" y="685800"/>
              <a:ext cx="6248400" cy="5869888"/>
            </a:xfrm>
            <a:prstGeom prst="rect">
              <a:avLst/>
            </a:prstGeom>
          </p:spPr>
        </p:pic>
        <p:pic>
          <p:nvPicPr>
            <p:cNvPr id="48" name="Picture 8" descr="foto 1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524000" y="1374088"/>
              <a:ext cx="2184400" cy="3276600"/>
            </a:xfrm>
            <a:prstGeom prst="rect">
              <a:avLst/>
            </a:prstGeom>
          </p:spPr>
        </p:pic>
      </p:grpSp>
      <p:pic>
        <p:nvPicPr>
          <p:cNvPr id="49" name="Picture 2" descr="C:\Dropbox\Camera Uploads\2013-03-07 14.48.03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15" y="246181"/>
            <a:ext cx="1506232" cy="2479433"/>
          </a:xfrm>
          <a:prstGeom prst="rect">
            <a:avLst/>
          </a:prstGeom>
          <a:noFill/>
        </p:spPr>
      </p:pic>
      <p:pic>
        <p:nvPicPr>
          <p:cNvPr id="57" name="Picture 6" descr="smartphone in han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15638" y="3223846"/>
            <a:ext cx="4173835" cy="4226170"/>
          </a:xfrm>
          <a:prstGeom prst="rect">
            <a:avLst/>
          </a:prstGeom>
        </p:spPr>
      </p:pic>
      <p:grpSp>
        <p:nvGrpSpPr>
          <p:cNvPr id="3" name="Group 57"/>
          <p:cNvGrpSpPr/>
          <p:nvPr/>
        </p:nvGrpSpPr>
        <p:grpSpPr>
          <a:xfrm>
            <a:off x="3217983" y="949568"/>
            <a:ext cx="2461846" cy="4659923"/>
            <a:chOff x="4086656" y="4107051"/>
            <a:chExt cx="944641" cy="1844298"/>
          </a:xfrm>
        </p:grpSpPr>
        <p:pic>
          <p:nvPicPr>
            <p:cNvPr id="59" name="Picture 2" descr="C:\Users\ceemes\AppData\Local\Microsoft\Windows\Temporary Internet Files\Content.Outlook\3DU19LSM\Ipsos_Mobile_Splash_240x360 (2)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9671" y="4432516"/>
              <a:ext cx="857573" cy="1286361"/>
            </a:xfrm>
            <a:prstGeom prst="rect">
              <a:avLst/>
            </a:prstGeom>
            <a:noFill/>
          </p:spPr>
        </p:pic>
        <p:pic>
          <p:nvPicPr>
            <p:cNvPr id="60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656" y="4107051"/>
              <a:ext cx="944641" cy="1844298"/>
            </a:xfrm>
            <a:prstGeom prst="rect">
              <a:avLst/>
            </a:prstGeom>
            <a:noFill/>
          </p:spPr>
        </p:pic>
      </p:grpSp>
      <p:grpSp>
        <p:nvGrpSpPr>
          <p:cNvPr id="4" name="Group 80"/>
          <p:cNvGrpSpPr/>
          <p:nvPr/>
        </p:nvGrpSpPr>
        <p:grpSpPr>
          <a:xfrm>
            <a:off x="4889813" y="879153"/>
            <a:ext cx="1817306" cy="788881"/>
            <a:chOff x="6008029" y="6313631"/>
            <a:chExt cx="1438423" cy="514681"/>
          </a:xfrm>
        </p:grpSpPr>
        <p:sp>
          <p:nvSpPr>
            <p:cNvPr id="82" name="Oval 81"/>
            <p:cNvSpPr/>
            <p:nvPr/>
          </p:nvSpPr>
          <p:spPr>
            <a:xfrm>
              <a:off x="6008029" y="6313631"/>
              <a:ext cx="1438423" cy="514681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B0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027569" y="6339048"/>
              <a:ext cx="1369289" cy="381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Ipsos </a:t>
              </a:r>
              <a:r>
                <a:rPr lang="en-US" sz="1600" b="1" i="1" dirty="0" smtClean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AppLife</a:t>
              </a:r>
              <a:endParaRPr lang="en-US" sz="1600" b="1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</a:endParaRP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live discussion app</a:t>
              </a:r>
            </a:p>
          </p:txBody>
        </p:sp>
      </p:grpSp>
      <p:grpSp>
        <p:nvGrpSpPr>
          <p:cNvPr id="6" name="Group 83"/>
          <p:cNvGrpSpPr/>
          <p:nvPr/>
        </p:nvGrpSpPr>
        <p:grpSpPr>
          <a:xfrm>
            <a:off x="4889817" y="5316424"/>
            <a:ext cx="1817307" cy="788888"/>
            <a:chOff x="6008029" y="6313631"/>
            <a:chExt cx="1438423" cy="514681"/>
          </a:xfrm>
        </p:grpSpPr>
        <p:sp>
          <p:nvSpPr>
            <p:cNvPr id="85" name="Oval 84"/>
            <p:cNvSpPr/>
            <p:nvPr/>
          </p:nvSpPr>
          <p:spPr>
            <a:xfrm>
              <a:off x="6008029" y="6313631"/>
              <a:ext cx="1438423" cy="514681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B0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14084" y="6328170"/>
              <a:ext cx="996261" cy="461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mobile </a:t>
              </a:r>
              <a:br>
                <a:rPr lang="en-US" sz="2000" b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</a:br>
              <a:r>
                <a:rPr lang="en-US" sz="2000" b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in-browser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21121" y="3643952"/>
            <a:ext cx="1517301" cy="2502303"/>
            <a:chOff x="3841762" y="1703461"/>
            <a:chExt cx="2494847" cy="4059936"/>
          </a:xfrm>
        </p:grpSpPr>
        <p:pic>
          <p:nvPicPr>
            <p:cNvPr id="34" name="Picture 33" descr="2013-04-05 14.51.54.png"/>
            <p:cNvPicPr>
              <a:picLocks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1762" y="1703461"/>
              <a:ext cx="2487168" cy="405993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441" y="3184026"/>
              <a:ext cx="2487168" cy="1710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65"/>
          <p:cNvGrpSpPr/>
          <p:nvPr/>
        </p:nvGrpSpPr>
        <p:grpSpPr>
          <a:xfrm>
            <a:off x="2275567" y="843223"/>
            <a:ext cx="1817306" cy="788890"/>
            <a:chOff x="6008029" y="6313631"/>
            <a:chExt cx="1438423" cy="514681"/>
          </a:xfrm>
        </p:grpSpPr>
        <p:sp>
          <p:nvSpPr>
            <p:cNvPr id="35" name="Oval 34"/>
            <p:cNvSpPr/>
            <p:nvPr/>
          </p:nvSpPr>
          <p:spPr>
            <a:xfrm>
              <a:off x="6008029" y="6313631"/>
              <a:ext cx="1438423" cy="514681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B0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36967" y="6373067"/>
              <a:ext cx="1313107" cy="38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Ipsos Mobile</a:t>
              </a: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diary/survey app</a:t>
              </a: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-891505" y="-170489"/>
            <a:ext cx="71362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GB" sz="4000" kern="0" dirty="0">
                <a:solidFill>
                  <a:srgbClr val="000000"/>
                </a:solidFill>
                <a:latin typeface="Arial Narrow" pitchFamily="34" charset="0"/>
                <a:ea typeface="ＭＳ Ｐゴシック" pitchFamily="-1" charset="-128"/>
                <a:cs typeface="Calibri" pitchFamily="34" charset="0"/>
              </a:rPr>
              <a:t>mobile </a:t>
            </a:r>
            <a:r>
              <a:rPr lang="en-GB" sz="6600" b="1" kern="0" dirty="0">
                <a:solidFill>
                  <a:srgbClr val="00B1B0"/>
                </a:solidFill>
                <a:latin typeface="Arial Narrow" pitchFamily="34" charset="0"/>
                <a:ea typeface="ＭＳ Ｐゴシック" pitchFamily="-1" charset="-128"/>
                <a:cs typeface="Calibri" pitchFamily="34" charset="0"/>
              </a:rPr>
              <a:t>toolkit</a:t>
            </a:r>
            <a:endParaRPr lang="en-GB" sz="4000" kern="0" dirty="0">
              <a:solidFill>
                <a:srgbClr val="00B1B0"/>
              </a:solidFill>
              <a:latin typeface="Arial Narrow" pitchFamily="34" charset="0"/>
              <a:ea typeface="ＭＳ Ｐゴシック" pitchFamily="-1" charset="-128"/>
              <a:cs typeface="Calibri" pitchFamily="34" charset="0"/>
            </a:endParaRPr>
          </a:p>
        </p:txBody>
      </p:sp>
      <p:grpSp>
        <p:nvGrpSpPr>
          <p:cNvPr id="7" name="Group 86"/>
          <p:cNvGrpSpPr/>
          <p:nvPr/>
        </p:nvGrpSpPr>
        <p:grpSpPr>
          <a:xfrm>
            <a:off x="2363495" y="5316423"/>
            <a:ext cx="1817307" cy="788888"/>
            <a:chOff x="6008029" y="6313631"/>
            <a:chExt cx="1438423" cy="514681"/>
          </a:xfrm>
        </p:grpSpPr>
        <p:sp>
          <p:nvSpPr>
            <p:cNvPr id="88" name="Oval 87"/>
            <p:cNvSpPr/>
            <p:nvPr/>
          </p:nvSpPr>
          <p:spPr>
            <a:xfrm>
              <a:off x="6008029" y="6313631"/>
              <a:ext cx="1438423" cy="514681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B0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58323" y="6441264"/>
              <a:ext cx="507773" cy="261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 Narrow" pitchFamily="34" charset="0"/>
                  <a:ea typeface="ＭＳ Ｐゴシック" pitchFamily="34" charset="-128"/>
                </a:rPr>
                <a:t>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1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F7EAB-F6B9-4513-B58B-108085F7CB5F}" type="slidenum">
              <a:rPr lang="en-US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946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640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944" y="974819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WORK\ThomasE\IPSOS MOBILE\App Shots and Project Videos\New IM\IMG_2564.PN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674" y="1861263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WORK\ThomasE\IPSOS MOBILE\App Shots and Project Videos\New IM\IMG_2565.PN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980" y="1861263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WORK\ThomasE\IPSOS MOBILE\App Shots and Project Videos\New IM\IMG_2566.PN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78" y="1861263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F7EAB-F6B9-4513-B58B-108085F7CB5F}" type="slidenum">
              <a:rPr lang="en-US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946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640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944" y="974819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>
          <a:xfrm>
            <a:off x="959674" y="1861264"/>
            <a:ext cx="2400000" cy="3409200"/>
            <a:chOff x="1000760" y="1524000"/>
            <a:chExt cx="2400000" cy="3600000"/>
          </a:xfrm>
        </p:grpSpPr>
        <p:pic>
          <p:nvPicPr>
            <p:cNvPr id="10" name="Picture 3" descr="C:\WORK\ThomasE\IPSOS MOBILE\App Shots and Project Videos\New IM\IMG_2567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60" y="1524000"/>
              <a:ext cx="240000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energyfanatics.com/wp-content/uploads/2009/05/fruit_juice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997776"/>
              <a:ext cx="2128814" cy="27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C:\WORK\ThomasE\IPSOS MOBILE\App Shots and Project Videos\New IM\IMG_2568.PN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980" y="1861264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WORK\ThomasE\IPSOS MOBILE\App Shots and Project Videos\New IM\IMG_2571.PNG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78" y="1881584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AppLife Screenshots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4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llie.donaldson\AppData\Local\Microsoft\Windows\Temporary Internet Files\Content.Outlook\K0SDG0XF\ph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2949"/>
            <a:ext cx="2098165" cy="37242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lie.donaldson\AppData\Local\Microsoft\Windows\Temporary Internet Files\Content.Outlook\K0SDG0XF\photo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417127"/>
            <a:ext cx="2026346" cy="37400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ellie.donaldson\AppData\Local\Microsoft\Windows\Temporary Internet Files\Content.Outlook\K0SDG0XF\photo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17127"/>
            <a:ext cx="2022352" cy="37400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ellie.donaldson\AppData\Local\Microsoft\Windows\Temporary Internet Files\Content.Outlook\K0SDG0XF\photo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23" y="1417127"/>
            <a:ext cx="2015561" cy="37400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7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7ca3451b-b8f2-4f5f-bf65-743c8fbfb5ac" descr="89924AB3-08C4-4BC7-9984-14AD9AA95E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070" y="742766"/>
            <a:ext cx="3023859" cy="56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7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9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32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Calibri"/>
                <a:ea typeface="ＭＳ Ｐゴシック" pitchFamily="34" charset="-128"/>
              </a:endParaRPr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763824" y="111077"/>
            <a:ext cx="8162325" cy="49859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What is Ipsos AppLife?</a:t>
            </a:r>
            <a:endParaRPr lang="nl-NL" sz="3600" b="1" dirty="0" smtClean="0">
              <a:solidFill>
                <a:srgbClr val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3536" y="1573638"/>
            <a:ext cx="2497766" cy="1467180"/>
          </a:xfrm>
          <a:prstGeom prst="roundRect">
            <a:avLst/>
          </a:prstGeom>
          <a:solidFill>
            <a:srgbClr val="00B1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108000" rIns="108000" bIns="108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What does AppLife look like?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1312" y="1180214"/>
            <a:ext cx="2169041" cy="96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9" name="Picture 2" descr="http://allindroid.com/wp-content/uploads/2012/11/uk_GT-I8530BAABTU_001_Fron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5" t="1610" r="34594" b="12035"/>
          <a:stretch/>
        </p:blipFill>
        <p:spPr bwMode="auto">
          <a:xfrm>
            <a:off x="5917693" y="857227"/>
            <a:ext cx="2948546" cy="53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7553" y="1573638"/>
            <a:ext cx="2436084" cy="41790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97552" y="5035003"/>
            <a:ext cx="2388827" cy="41790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72" y="1573638"/>
            <a:ext cx="2388907" cy="358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14" y="1718793"/>
            <a:ext cx="2446878" cy="3670318"/>
          </a:xfrm>
          <a:prstGeom prst="rect">
            <a:avLst/>
          </a:prstGeom>
        </p:spPr>
      </p:pic>
      <p:pic>
        <p:nvPicPr>
          <p:cNvPr id="34" name="Picture 3" descr="C:\WORK\ThomasE\IPSOS MOBILE\App Shots and Project Videos\New IM\IMG_2555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4056" y="139700"/>
            <a:ext cx="665017" cy="6680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09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SMS survey Screenshots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80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F7EAB-F6B9-4513-B58B-108085F7CB5F}" type="slidenum">
              <a:rPr lang="en-US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946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640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944" y="974819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54945" y="1906633"/>
            <a:ext cx="2211484" cy="3275527"/>
            <a:chOff x="1054945" y="1906633"/>
            <a:chExt cx="2211484" cy="32755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945" y="1906633"/>
              <a:ext cx="2211484" cy="3275527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84453" y="2070275"/>
              <a:ext cx="1078382" cy="21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817620" y="1928100"/>
            <a:ext cx="2238490" cy="3275527"/>
            <a:chOff x="3817620" y="1928100"/>
            <a:chExt cx="2238490" cy="32755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7620" y="1928100"/>
              <a:ext cx="2238490" cy="3275527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54595" y="2089129"/>
              <a:ext cx="1078382" cy="21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588968" y="1906632"/>
            <a:ext cx="2265804" cy="3275527"/>
            <a:chOff x="6588968" y="1906632"/>
            <a:chExt cx="2265804" cy="32755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968" y="1906632"/>
              <a:ext cx="2265804" cy="3275527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36296" y="2073132"/>
              <a:ext cx="1078382" cy="21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39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Ipsos Mobile app Screenshots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60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 </a:t>
            </a:r>
            <a:r>
              <a:rPr lang="en-GB" b="1" dirty="0" smtClean="0"/>
              <a:t>Types (1/4)</a:t>
            </a:r>
            <a:endParaRPr lang="fr-FR" b="1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79512" y="945998"/>
            <a:ext cx="7632848" cy="466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chemeClr val="bg2"/>
                </a:solidFill>
                <a:latin typeface="+mn-lt"/>
                <a:ea typeface="Roboto Thin" pitchFamily="2" charset="0"/>
                <a:cs typeface="+mj-cs"/>
              </a:defRPr>
            </a:lvl1pPr>
          </a:lstStyle>
          <a:p>
            <a:r>
              <a:rPr lang="en-US" sz="1800" smtClean="0">
                <a:solidFill>
                  <a:srgbClr val="434E59"/>
                </a:solidFill>
              </a:rPr>
              <a:t>The app provides similar surveying capabilities as an online survey… </a:t>
            </a:r>
            <a:endParaRPr lang="en-US" sz="1800">
              <a:solidFill>
                <a:srgbClr val="434E5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9552" y="1556792"/>
            <a:ext cx="2300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Info Message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9340" y="1567825"/>
            <a:ext cx="241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Single Choice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6605" y="1572586"/>
            <a:ext cx="229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Multi choice</a:t>
            </a:r>
            <a:endParaRPr lang="en-GB" sz="1600" dirty="0">
              <a:solidFill>
                <a:srgbClr val="434E5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7015" y="2095705"/>
            <a:ext cx="2084785" cy="3946201"/>
            <a:chOff x="687015" y="2095705"/>
            <a:chExt cx="2084785" cy="3946201"/>
          </a:xfrm>
        </p:grpSpPr>
        <p:pic>
          <p:nvPicPr>
            <p:cNvPr id="10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15" y="2095705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780929"/>
              <a:ext cx="1800000" cy="259228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303639" y="2075087"/>
            <a:ext cx="2084785" cy="3946201"/>
            <a:chOff x="6303639" y="2075087"/>
            <a:chExt cx="2084785" cy="3946201"/>
          </a:xfrm>
        </p:grpSpPr>
        <p:pic>
          <p:nvPicPr>
            <p:cNvPr id="15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639" y="207508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08" y="2752187"/>
              <a:ext cx="1800000" cy="2592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495327" y="2095705"/>
            <a:ext cx="2084785" cy="3946201"/>
            <a:chOff x="3495327" y="2095705"/>
            <a:chExt cx="2084785" cy="3946201"/>
          </a:xfrm>
        </p:grpSpPr>
        <p:pic>
          <p:nvPicPr>
            <p:cNvPr id="13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327" y="2095705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719" y="2752187"/>
              <a:ext cx="1800000" cy="25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 </a:t>
            </a:r>
            <a:r>
              <a:rPr lang="en-GB" b="1" dirty="0" smtClean="0"/>
              <a:t>Types (2/4)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1499022"/>
            <a:ext cx="2123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Open ended</a:t>
            </a:r>
          </a:p>
          <a:p>
            <a:pPr algn="ctr"/>
            <a:r>
              <a:rPr lang="en-GB" sz="1600" b="1" dirty="0">
                <a:solidFill>
                  <a:srgbClr val="434E59"/>
                </a:solidFill>
              </a:rPr>
              <a:t>Text*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239" y="1499022"/>
            <a:ext cx="21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Open ended numeric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7240" y="1499022"/>
            <a:ext cx="212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Time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8088" y="1499022"/>
            <a:ext cx="215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Date</a:t>
            </a:r>
            <a:endParaRPr lang="en-GB" sz="1600" dirty="0">
              <a:solidFill>
                <a:srgbClr val="434E59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911504" y="2188707"/>
            <a:ext cx="2084785" cy="3946201"/>
            <a:chOff x="6911504" y="2188707"/>
            <a:chExt cx="2084785" cy="3946201"/>
          </a:xfrm>
        </p:grpSpPr>
        <p:pic>
          <p:nvPicPr>
            <p:cNvPr id="15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504" y="218870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20" name="Picture 19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664" y="2860251"/>
              <a:ext cx="1800000" cy="2592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378447" y="2188710"/>
            <a:ext cx="2084785" cy="3976594"/>
            <a:chOff x="2378447" y="2188710"/>
            <a:chExt cx="2084785" cy="3976594"/>
          </a:xfrm>
        </p:grpSpPr>
        <p:pic>
          <p:nvPicPr>
            <p:cNvPr id="12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447" y="2188710"/>
              <a:ext cx="2084785" cy="3976594"/>
            </a:xfrm>
            <a:prstGeom prst="rect">
              <a:avLst/>
            </a:prstGeom>
            <a:noFill/>
          </p:spPr>
        </p:pic>
        <p:pic>
          <p:nvPicPr>
            <p:cNvPr id="21" name="Picture 20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839" y="2860251"/>
              <a:ext cx="1800000" cy="25920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6851" y="2188709"/>
            <a:ext cx="2084785" cy="3946201"/>
            <a:chOff x="126851" y="2188709"/>
            <a:chExt cx="2084785" cy="3946201"/>
          </a:xfrm>
        </p:grpSpPr>
        <p:pic>
          <p:nvPicPr>
            <p:cNvPr id="13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51" y="2188709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44" y="2881007"/>
              <a:ext cx="1800000" cy="25920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679256" y="2188708"/>
            <a:ext cx="2084785" cy="3946201"/>
            <a:chOff x="4679256" y="2188708"/>
            <a:chExt cx="2084785" cy="3946201"/>
          </a:xfrm>
        </p:grpSpPr>
        <p:pic>
          <p:nvPicPr>
            <p:cNvPr id="14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256" y="2188708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23" name="Picture 22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648" y="2865807"/>
              <a:ext cx="1800000" cy="25920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7888" y="6113818"/>
            <a:ext cx="2123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434E59"/>
                </a:solidFill>
              </a:rPr>
              <a:t>*Can also be used as a follow up to other specify selection</a:t>
            </a:r>
            <a:endParaRPr lang="en-GB" sz="1000" dirty="0">
              <a:solidFill>
                <a:srgbClr val="434E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 </a:t>
            </a:r>
            <a:r>
              <a:rPr lang="en-GB" b="1" dirty="0" smtClean="0"/>
              <a:t>Types (3/4)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-1758" y="1556792"/>
            <a:ext cx="231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Image display with zoom function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1556792"/>
            <a:ext cx="2335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Slider questions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6256" y="1556792"/>
            <a:ext cx="23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Ranking questions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72240" y="1556792"/>
            <a:ext cx="233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Video Playback</a:t>
            </a:r>
            <a:endParaRPr lang="en-GB" sz="1600" dirty="0">
              <a:solidFill>
                <a:srgbClr val="434E5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704" y="2142367"/>
            <a:ext cx="2084785" cy="3946201"/>
            <a:chOff x="145704" y="2142367"/>
            <a:chExt cx="2084785" cy="3946201"/>
          </a:xfrm>
        </p:grpSpPr>
        <p:pic>
          <p:nvPicPr>
            <p:cNvPr id="11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04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96" y="2819467"/>
              <a:ext cx="1800000" cy="2592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408874" y="2142367"/>
            <a:ext cx="2084785" cy="3946201"/>
            <a:chOff x="2408874" y="2142367"/>
            <a:chExt cx="2084785" cy="3946201"/>
          </a:xfrm>
        </p:grpSpPr>
        <p:pic>
          <p:nvPicPr>
            <p:cNvPr id="12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874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266" y="2819467"/>
              <a:ext cx="1800000" cy="25920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663863" y="2142367"/>
            <a:ext cx="2084785" cy="3946201"/>
            <a:chOff x="4663863" y="2142367"/>
            <a:chExt cx="2084785" cy="3946201"/>
          </a:xfrm>
        </p:grpSpPr>
        <p:pic>
          <p:nvPicPr>
            <p:cNvPr id="19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63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255" y="2819467"/>
              <a:ext cx="1800000" cy="2592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876256" y="2142367"/>
            <a:ext cx="2084785" cy="3946201"/>
            <a:chOff x="6876256" y="2142367"/>
            <a:chExt cx="2084785" cy="3946201"/>
          </a:xfrm>
        </p:grpSpPr>
        <p:pic>
          <p:nvPicPr>
            <p:cNvPr id="23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27" name="Picture 26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372" y="2819467"/>
              <a:ext cx="1800000" cy="25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80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 </a:t>
            </a:r>
            <a:r>
              <a:rPr lang="en-GB" b="1" dirty="0" smtClean="0"/>
              <a:t>Types (4/4)</a:t>
            </a:r>
            <a:endParaRPr lang="fr-FR" b="1" dirty="0"/>
          </a:p>
        </p:txBody>
      </p:sp>
      <p:sp>
        <p:nvSpPr>
          <p:cNvPr id="15" name="TextBox 15"/>
          <p:cNvSpPr txBox="1"/>
          <p:nvPr/>
        </p:nvSpPr>
        <p:spPr>
          <a:xfrm>
            <a:off x="-134904" y="1725163"/>
            <a:ext cx="264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Photo capture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5904656" cy="432048"/>
          </a:xfrm>
        </p:spPr>
        <p:txBody>
          <a:bodyPr>
            <a:noAutofit/>
          </a:bodyPr>
          <a:lstStyle/>
          <a:p>
            <a:r>
              <a:rPr lang="en-GB" sz="1800" dirty="0" smtClean="0"/>
              <a:t>…but also some advanced features too.</a:t>
            </a:r>
          </a:p>
          <a:p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2408873" y="1725163"/>
            <a:ext cx="2084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Barcode scanning</a:t>
            </a:r>
            <a:endParaRPr lang="en-GB" sz="1600" dirty="0">
              <a:solidFill>
                <a:srgbClr val="434E5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76256" y="2142367"/>
            <a:ext cx="2084785" cy="3946201"/>
            <a:chOff x="6876256" y="2142367"/>
            <a:chExt cx="2084785" cy="3946201"/>
          </a:xfrm>
        </p:grpSpPr>
        <p:pic>
          <p:nvPicPr>
            <p:cNvPr id="12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648" y="2819352"/>
              <a:ext cx="1800000" cy="2592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45704" y="2142367"/>
            <a:ext cx="2084785" cy="3946201"/>
            <a:chOff x="145704" y="2142367"/>
            <a:chExt cx="2084785" cy="3946201"/>
          </a:xfrm>
        </p:grpSpPr>
        <p:pic>
          <p:nvPicPr>
            <p:cNvPr id="16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04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96" y="2819467"/>
              <a:ext cx="1800000" cy="2592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663863" y="2142367"/>
            <a:ext cx="2084785" cy="3946201"/>
            <a:chOff x="4663863" y="2142367"/>
            <a:chExt cx="2084785" cy="3946201"/>
          </a:xfrm>
        </p:grpSpPr>
        <p:pic>
          <p:nvPicPr>
            <p:cNvPr id="27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63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255" y="2829100"/>
              <a:ext cx="1800000" cy="2592000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4663863" y="1700808"/>
            <a:ext cx="2084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Video capture</a:t>
            </a:r>
            <a:endParaRPr lang="en-GB" sz="1600" dirty="0">
              <a:solidFill>
                <a:srgbClr val="434E5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76255" y="1412776"/>
            <a:ext cx="2084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34E59"/>
                </a:solidFill>
              </a:rPr>
              <a:t>Multiple text / numeric on one screen</a:t>
            </a:r>
            <a:endParaRPr lang="en-GB" sz="1600" dirty="0">
              <a:solidFill>
                <a:srgbClr val="434E59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08874" y="2142367"/>
            <a:ext cx="2084785" cy="3946201"/>
            <a:chOff x="2408874" y="2142367"/>
            <a:chExt cx="2084785" cy="3946201"/>
          </a:xfrm>
        </p:grpSpPr>
        <p:pic>
          <p:nvPicPr>
            <p:cNvPr id="24" name="Picture 4" descr="C:\Users\jpoolm01\Downloads\blank_iphon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874" y="2142367"/>
              <a:ext cx="2084785" cy="3946201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266" y="2829100"/>
              <a:ext cx="1800000" cy="25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4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F7EAB-F6B9-4513-B58B-108085F7CB5F}" type="slidenum">
              <a:rPr lang="en-US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6946" y="974820"/>
            <a:ext cx="2707428" cy="5182089"/>
            <a:chOff x="3503886" y="533400"/>
            <a:chExt cx="2707428" cy="5182089"/>
          </a:xfrm>
        </p:grpSpPr>
        <p:pic>
          <p:nvPicPr>
            <p:cNvPr id="7" name="Picture 2" descr="http://static.o2.co.uk/www/img/iphone-device/4_phones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3886" y="533400"/>
              <a:ext cx="2707428" cy="518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4" name="Picture 2" descr="C:\WORK\ThomasE\IPSOS MOBILE\App Shots and Project Videos\New IM\IMG_2556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620" y="1419780"/>
              <a:ext cx="2400000" cy="339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85640" y="974820"/>
            <a:ext cx="2707428" cy="5182089"/>
            <a:chOff x="533400" y="533400"/>
            <a:chExt cx="2707428" cy="5182089"/>
          </a:xfrm>
        </p:grpSpPr>
        <p:pic>
          <p:nvPicPr>
            <p:cNvPr id="2050" name="Picture 2" descr="http://static.o2.co.uk/www/img/iphone-device/4_phones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3400" y="533400"/>
              <a:ext cx="2707428" cy="518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5" name="Picture 3" descr="C:\WORK\ThomasE\IPSOS MOBILE\App Shots and Project Videos\New IM\IMG_2555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34" y="1419780"/>
              <a:ext cx="2400000" cy="339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347944" y="974819"/>
            <a:ext cx="2707428" cy="5182089"/>
            <a:chOff x="6211314" y="533399"/>
            <a:chExt cx="2707428" cy="5182089"/>
          </a:xfrm>
        </p:grpSpPr>
        <p:pic>
          <p:nvPicPr>
            <p:cNvPr id="8" name="Picture 2" descr="http://static.o2.co.uk/www/img/iphone-device/4_phones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1314" y="533399"/>
              <a:ext cx="2707428" cy="518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6" name="Picture 4" descr="C:\WORK\ThomasE\IPSOS MOBILE\App Shots and Project Videos\New IM\IMG_2557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048" y="1419780"/>
              <a:ext cx="2400000" cy="340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9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F7EAB-F6B9-4513-B58B-108085F7CB5F}" type="slidenum">
              <a:rPr lang="en-US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946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640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944" y="974819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WORK\ThomasE\IPSOS MOBILE\App Shots and Project Videos\New IM\IMG_2560.PN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74" y="1861263"/>
            <a:ext cx="24012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WORK\ThomasE\IPSOS MOBILE\App Shots and Project Videos\New IM\IMG_2558.PN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980" y="1861264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WORK\ThomasE\IPSOS MOBILE\App Shots and Project Videos\New IM\IMG_2559.PN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78" y="1861264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F7EAB-F6B9-4513-B58B-108085F7CB5F}" type="slidenum">
              <a:rPr lang="en-US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946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640" y="974820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o2.co.uk/www/img/iphone-device/4_phone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944" y="974819"/>
            <a:ext cx="2707428" cy="51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WORK\ThomasE\IPSOS MOBILE\App Shots and Project Videos\New IM\IMG_2561.PN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674" y="1861264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WORK\ThomasE\IPSOS MOBILE\App Shots and Project Videos\New IM\IMG_2562.PN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980" y="1861264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WORK\ThomasE\IPSOS MOBILE\App Shots and Project Videos\New IM\IMG_2563.PN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78" y="1861264"/>
            <a:ext cx="2400000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Personnalisé 10">
      <a:dk1>
        <a:srgbClr val="4ABFBB"/>
      </a:dk1>
      <a:lt1>
        <a:srgbClr val="7861AF"/>
      </a:lt1>
      <a:dk2>
        <a:srgbClr val="E9E9E9"/>
      </a:dk2>
      <a:lt2>
        <a:srgbClr val="434E59"/>
      </a:lt2>
      <a:accent1>
        <a:srgbClr val="008E94"/>
      </a:accent1>
      <a:accent2>
        <a:srgbClr val="9FCC3A"/>
      </a:accent2>
      <a:accent3>
        <a:srgbClr val="7DC3E7"/>
      </a:accent3>
      <a:accent4>
        <a:srgbClr val="EEBC39"/>
      </a:accent4>
      <a:accent5>
        <a:srgbClr val="DB6060"/>
      </a:accent5>
      <a:accent6>
        <a:srgbClr val="FFFFFF"/>
      </a:accent6>
      <a:hlink>
        <a:srgbClr val="4ABFBB"/>
      </a:hlink>
      <a:folHlink>
        <a:srgbClr val="4ABFBB"/>
      </a:folHlink>
    </a:clrScheme>
    <a:fontScheme name="Personnalisé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132</Words>
  <Application>Microsoft Office PowerPoint</Application>
  <PresentationFormat>On-screen Show (4:3)</PresentationFormat>
  <Paragraphs>43</Paragraphs>
  <Slides>16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2_Thème Office</vt:lpstr>
      <vt:lpstr>PowerPoint Presentation</vt:lpstr>
      <vt:lpstr>PowerPoint Presentation</vt:lpstr>
      <vt:lpstr>Question Types (1/4)</vt:lpstr>
      <vt:lpstr>Question Types (2/4)</vt:lpstr>
      <vt:lpstr>Question Types (3/4)</vt:lpstr>
      <vt:lpstr>Question Types (4/4)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Ipsos-Mori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Gallagher</dc:creator>
  <cp:lastModifiedBy>ipek.ozgul</cp:lastModifiedBy>
  <cp:revision>5</cp:revision>
  <dcterms:created xsi:type="dcterms:W3CDTF">2015-05-15T12:18:06Z</dcterms:created>
  <dcterms:modified xsi:type="dcterms:W3CDTF">2015-05-20T09:43:24Z</dcterms:modified>
</cp:coreProperties>
</file>